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25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5" r:id="rId15"/>
    <p:sldId id="306" r:id="rId16"/>
    <p:sldId id="308" r:id="rId17"/>
    <p:sldId id="309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2" autoAdjust="0"/>
    <p:restoredTop sz="94660"/>
  </p:normalViewPr>
  <p:slideViewPr>
    <p:cSldViewPr snapToGrid="0">
      <p:cViewPr varScale="1">
        <p:scale>
          <a:sx n="76" d="100"/>
          <a:sy n="76" d="100"/>
        </p:scale>
        <p:origin x="2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A6857-36B1-49EA-8539-3C09416837FD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AF826-4994-41CB-B4D0-0E511C74C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88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60e301d63d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60e301d63d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60e301d63d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60e301d63d_0_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60e301d63d_0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60e301d63d_0_4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60e301d63d_0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60e301d63d_0_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60e301d63d_0_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60e301d63d_0_4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60e301d63d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60e301d63d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60e301d63d_0_4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60e301d63d_0_4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60e301d63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60e301d63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60e301d63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60e301d63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60e301d63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60e301d63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60e301d63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60e301d63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CF1D0-2131-80BE-0184-41EC83F04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54ABA2-24E9-A25B-A2BD-31F70318D1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30D2B-78AB-776D-5913-EF35D60D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4606-760B-4230-AA95-BC87A3F80DA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47138-9EDA-AFF3-498B-64C1DB66A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ABAD3-BA72-BE45-7070-C8ACCF96E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8838C-61C3-4242-94B8-1900D1044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03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117F2-47B5-12E2-381A-64B9A0675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536D0A-0D20-3AA6-3E12-296065A556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21DD4-3A3C-27DB-9A10-0806ACAC0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4606-760B-4230-AA95-BC87A3F80DA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D1680-66FF-1FB8-F3DD-4DC34A5E9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F3E56-C90B-6D3A-C3E2-3F4029F75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8838C-61C3-4242-94B8-1900D1044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00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306EF1-FF39-111F-D763-6DB814DD92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115A7C-C7DD-D399-0177-AD67B85370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B439E-CC7D-1352-7F03-280891C1F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4606-760B-4230-AA95-BC87A3F80DA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9CB7A-4FE6-F307-D615-133752AE5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22BF8-E484-5D40-B28A-E5D3B8E02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8838C-61C3-4242-94B8-1900D1044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69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E3E16-9C70-2ADE-09D0-71B1694A1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93A91-79AC-59DF-AED4-D0A214104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11BB8-52FF-8584-7A76-0E131B83A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4606-760B-4230-AA95-BC87A3F80DA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0D79C-38F6-0EDB-49CA-A60989BED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459A4-E674-0CC0-6AE7-7C518A8E5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8838C-61C3-4242-94B8-1900D1044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31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C2B06-A33A-B0F4-B4C5-3CBDB49BA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C252A1-D87C-C072-5F29-3CCFEA42A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254D3-A7DC-64A8-8CFF-6E4C0E367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4606-760B-4230-AA95-BC87A3F80DA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67B8D-8DDD-A331-401C-ECC22B578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866EC-70FF-EB89-9BB0-F7FEF10C9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8838C-61C3-4242-94B8-1900D1044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9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4BC62-B625-5FB8-30F9-BAD072476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37C3D-7F3C-3A6E-27FE-B87887E5CD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9DC10F-A7E7-3E1D-D10A-D8324E440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A2D46E-255C-CDCF-5185-BBDB0EEF2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4606-760B-4230-AA95-BC87A3F80DA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AF9C47-B582-780D-F8B6-DFD8AB6C0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29392-0008-F74A-E517-7541A0220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8838C-61C3-4242-94B8-1900D1044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37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70DF8-A829-56D1-E453-C4F98D954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6C7990-75DB-70F7-B0CD-7849F8475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2F89B4-4F2B-18F8-D81E-8EB751E538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6F0698-8AC8-7068-81FA-16F7F66F14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E18199-BEA8-C503-563F-41368B068E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8971E5-DA07-D3C7-A0A5-B68D8F5A2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4606-760B-4230-AA95-BC87A3F80DA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8420D4-2639-B302-B734-BC55A60BB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513101-E745-238B-2FC3-9C5D76D21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8838C-61C3-4242-94B8-1900D1044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85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BB614-F263-4C2A-354A-18C278293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E0B828-4606-851D-E498-37B67832F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4606-760B-4230-AA95-BC87A3F80DA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F6E5AC-A6EA-BE2C-0709-7714C879F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0B1C99-215A-3B89-5EDB-2D3B78D8E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8838C-61C3-4242-94B8-1900D1044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13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2204E2-C957-6658-CC23-1CEB4734A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4606-760B-4230-AA95-BC87A3F80DA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F3AD48-2379-D762-C1FB-DD9CCA302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4A0FE6-3D21-AE18-B8EC-E4D6F5A08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8838C-61C3-4242-94B8-1900D1044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667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39AA1-909B-40A7-705A-B4FB90042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05952-189E-5E87-1BF6-BFD17EE82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31EB25-0B8F-A46B-7CDC-FC711FB3BA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9751D6-4DFE-CE1D-D181-A34276F41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4606-760B-4230-AA95-BC87A3F80DA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93EB71-17CD-276F-F444-5D03074CE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62C668-AE24-1FF4-0072-1025D218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8838C-61C3-4242-94B8-1900D1044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96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B9355-1152-E68E-F172-3239E11E0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1A4760-76C8-5153-6E69-FD03FC6552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82DB2-395F-40DD-C7BF-38C99F63E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6D1CD-0F85-CE31-5853-48BE47C69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4606-760B-4230-AA95-BC87A3F80DA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CA54B2-ECCB-CD13-DE0C-37C1A2AF4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110BD2-0F0E-BFE3-A428-2EAEFFEB3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8838C-61C3-4242-94B8-1900D1044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95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4A90E7-9BF6-B47A-986A-E07265710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241CC-7CF6-5FDA-1A43-3A4F9AB51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F6D62-E337-D561-4F4B-DEA609BB10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04606-760B-4230-AA95-BC87A3F80DA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01EE9-209B-E51C-D3C9-2FD44523EA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A22F1-C37A-6CE4-6E03-38AEC27F4D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8838C-61C3-4242-94B8-1900D1044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0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3F7D12-2BBB-0518-E09F-C16135DFE495}"/>
              </a:ext>
            </a:extLst>
          </p:cNvPr>
          <p:cNvSpPr/>
          <p:nvPr/>
        </p:nvSpPr>
        <p:spPr>
          <a:xfrm>
            <a:off x="-91126" y="-126869"/>
            <a:ext cx="12283126" cy="7111737"/>
          </a:xfrm>
          <a:prstGeom prst="rect">
            <a:avLst/>
          </a:prstGeom>
          <a:solidFill>
            <a:srgbClr val="2D47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5BF041-616D-508C-878A-8F7EBE4CB867}"/>
              </a:ext>
            </a:extLst>
          </p:cNvPr>
          <p:cNvSpPr txBox="1"/>
          <p:nvPr/>
        </p:nvSpPr>
        <p:spPr>
          <a:xfrm>
            <a:off x="3262711" y="1771251"/>
            <a:ext cx="81715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 u="none" strike="noStrike" spc="600" baseline="0" dirty="0">
                <a:solidFill>
                  <a:schemeClr val="accent4"/>
                </a:solidFill>
                <a:latin typeface="ITC Avant Garde Pro Md" panose="020B0602020202020204" pitchFamily="34" charset="0"/>
              </a:rPr>
              <a:t>KEYNOTE ADDRESS: </a:t>
            </a:r>
            <a:endParaRPr lang="en-US" sz="1600" b="1" i="0" u="none" strike="noStrike" spc="600" baseline="0" dirty="0">
              <a:solidFill>
                <a:schemeClr val="bg1"/>
              </a:solidFill>
              <a:latin typeface="ITC Avant Garde Pro Md" panose="020B0602020202020204" pitchFamily="34" charset="0"/>
            </a:endParaRPr>
          </a:p>
          <a:p>
            <a:r>
              <a:rPr lang="en-US" sz="3200" b="0" i="0" u="none" strike="noStrike" spc="600" baseline="0" dirty="0">
                <a:solidFill>
                  <a:schemeClr val="bg1"/>
                </a:solidFill>
                <a:latin typeface="ITC Avant Garde Pro Md" panose="020B0602020202020204" pitchFamily="34" charset="0"/>
              </a:rPr>
              <a:t>SOCIAL AND ECONOMIC MOBILITY OF SOUTHERN MARYLAND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85DA8A-E5CD-BC86-1BF2-F6714B138CA6}"/>
              </a:ext>
            </a:extLst>
          </p:cNvPr>
          <p:cNvSpPr/>
          <p:nvPr/>
        </p:nvSpPr>
        <p:spPr>
          <a:xfrm>
            <a:off x="2712051" y="1273411"/>
            <a:ext cx="274989" cy="4131709"/>
          </a:xfrm>
          <a:prstGeom prst="rect">
            <a:avLst/>
          </a:prstGeom>
          <a:solidFill>
            <a:srgbClr val="FFCA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51F056-D808-5A81-7322-CB1D2E76D19E}"/>
              </a:ext>
            </a:extLst>
          </p:cNvPr>
          <p:cNvSpPr txBox="1"/>
          <p:nvPr/>
        </p:nvSpPr>
        <p:spPr>
          <a:xfrm>
            <a:off x="3262711" y="4021417"/>
            <a:ext cx="73394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600" dirty="0">
                <a:solidFill>
                  <a:srgbClr val="FFCA21"/>
                </a:solidFill>
                <a:latin typeface="ITC Avant Garde Pro Md" panose="020B0602020202020204" pitchFamily="34" charset="0"/>
              </a:rPr>
              <a:t>HARRY HOLZER</a:t>
            </a:r>
          </a:p>
          <a:p>
            <a:r>
              <a:rPr lang="en-US" sz="1600" spc="300" dirty="0">
                <a:solidFill>
                  <a:schemeClr val="bg1"/>
                </a:solidFill>
                <a:latin typeface="ITC Avant Garde Pro Md" panose="020B0602020202020204" pitchFamily="34" charset="0"/>
              </a:rPr>
              <a:t>PROFESSOR OF PUBLIC POLICY AT GEORGETOWN UNIVERSITY’S MCCOURT SCHOOL OF PUBLIC POLICY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1484114-9C53-8ACB-C498-7F7B23302C9C}"/>
              </a:ext>
            </a:extLst>
          </p:cNvPr>
          <p:cNvGrpSpPr/>
          <p:nvPr/>
        </p:nvGrpSpPr>
        <p:grpSpPr>
          <a:xfrm>
            <a:off x="6096000" y="6289705"/>
            <a:ext cx="5722834" cy="400045"/>
            <a:chOff x="6096000" y="6289705"/>
            <a:chExt cx="5722834" cy="40004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2C269DC-1308-3692-7B75-F5D897162C32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6289705"/>
              <a:ext cx="545791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3B52BF-C4EB-5AB1-035F-4AF7DDAF362A}"/>
                </a:ext>
              </a:extLst>
            </p:cNvPr>
            <p:cNvSpPr txBox="1"/>
            <p:nvPr/>
          </p:nvSpPr>
          <p:spPr>
            <a:xfrm>
              <a:off x="6096000" y="6443529"/>
              <a:ext cx="572283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spc="600" dirty="0">
                  <a:solidFill>
                    <a:schemeClr val="bg1"/>
                  </a:solidFill>
                  <a:latin typeface="ITC Avant Garde Pro Md" panose="020B0602020202020204" pitchFamily="34" charset="0"/>
                </a:rPr>
                <a:t>CONNECTING AND CONVENING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3972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80B26B-FA14-0BF2-E5CB-C76DC3E236C1}"/>
              </a:ext>
            </a:extLst>
          </p:cNvPr>
          <p:cNvSpPr/>
          <p:nvPr/>
        </p:nvSpPr>
        <p:spPr>
          <a:xfrm>
            <a:off x="2894029" y="0"/>
            <a:ext cx="9297971" cy="7001691"/>
          </a:xfrm>
          <a:prstGeom prst="rect">
            <a:avLst/>
          </a:prstGeom>
          <a:solidFill>
            <a:srgbClr val="2D47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359D39-BDEC-6830-4AB9-7CB32606D2D5}"/>
              </a:ext>
            </a:extLst>
          </p:cNvPr>
          <p:cNvSpPr/>
          <p:nvPr/>
        </p:nvSpPr>
        <p:spPr>
          <a:xfrm>
            <a:off x="-69669" y="-1"/>
            <a:ext cx="293730" cy="6858001"/>
          </a:xfrm>
          <a:prstGeom prst="rect">
            <a:avLst/>
          </a:prstGeom>
          <a:solidFill>
            <a:srgbClr val="2D47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342D34-FDA1-3DA1-7691-B5E1D76685F6}"/>
              </a:ext>
            </a:extLst>
          </p:cNvPr>
          <p:cNvSpPr txBox="1"/>
          <p:nvPr/>
        </p:nvSpPr>
        <p:spPr>
          <a:xfrm>
            <a:off x="3897086" y="1898444"/>
            <a:ext cx="7728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600" dirty="0">
                <a:solidFill>
                  <a:schemeClr val="accent4"/>
                </a:solidFill>
                <a:latin typeface="ITC Avant Garde Pro Md" panose="020B0602020202020204" pitchFamily="34" charset="0"/>
              </a:rPr>
              <a:t>MOBILITY FACTS</a:t>
            </a:r>
            <a:r>
              <a:rPr lang="en-US" sz="2800" spc="600" dirty="0">
                <a:solidFill>
                  <a:schemeClr val="bg1"/>
                </a:solidFill>
                <a:latin typeface="ITC Avant Garde Pro Md" panose="020B0602020202020204" pitchFamily="34" charset="0"/>
              </a:rPr>
              <a:t> FOR CHARLES, CALVERT, ST. MARY’S COUNTIES</a:t>
            </a:r>
          </a:p>
        </p:txBody>
      </p:sp>
      <p:sp>
        <p:nvSpPr>
          <p:cNvPr id="132" name="Google Shape;132;p5"/>
          <p:cNvSpPr txBox="1">
            <a:spLocks noGrp="1"/>
          </p:cNvSpPr>
          <p:nvPr>
            <p:ph type="body" idx="1"/>
          </p:nvPr>
        </p:nvSpPr>
        <p:spPr>
          <a:xfrm>
            <a:off x="3897086" y="3113042"/>
            <a:ext cx="7304314" cy="2373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  <a:buSzPts val="2800"/>
            </a:pPr>
            <a: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  <a:t>Demographics and income of each county</a:t>
            </a:r>
            <a:endParaRPr sz="1600" dirty="0">
              <a:solidFill>
                <a:schemeClr val="bg1"/>
              </a:solidFill>
              <a:latin typeface="ITC Avant Garde Pro Bk" panose="020B0502020202020204" pitchFamily="34" charset="0"/>
            </a:endParaRPr>
          </a:p>
          <a:p>
            <a:pPr marL="342900">
              <a:lnSpc>
                <a:spcPct val="150000"/>
              </a:lnSpc>
              <a:buClr>
                <a:schemeClr val="bg1"/>
              </a:buClr>
              <a:buSzPts val="2800"/>
            </a:pPr>
            <a: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  <a:t>Geography of child mobility (at age 35) in each county</a:t>
            </a:r>
            <a:endParaRPr sz="1600" dirty="0">
              <a:solidFill>
                <a:schemeClr val="bg1"/>
              </a:solidFill>
              <a:latin typeface="ITC Avant Garde Pro Bk" panose="020B0502020202020204" pitchFamily="34" charset="0"/>
            </a:endParaRPr>
          </a:p>
          <a:p>
            <a:pPr marL="342900">
              <a:lnSpc>
                <a:spcPct val="150000"/>
              </a:lnSpc>
              <a:buClr>
                <a:schemeClr val="bg1"/>
              </a:buClr>
              <a:buSzPts val="2800"/>
            </a:pPr>
            <a: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  <a:t>Child mobility facts by race/gender in each county</a:t>
            </a:r>
            <a:endParaRPr sz="1600" dirty="0">
              <a:solidFill>
                <a:schemeClr val="bg1"/>
              </a:solidFill>
              <a:latin typeface="ITC Avant Garde Pro Bk" panose="020B0502020202020204" pitchFamily="34" charset="0"/>
            </a:endParaRPr>
          </a:p>
          <a:p>
            <a:pPr marL="0" indent="0">
              <a:lnSpc>
                <a:spcPct val="150000"/>
              </a:lnSpc>
              <a:buClr>
                <a:schemeClr val="bg1"/>
              </a:buClr>
              <a:buSzPts val="2800"/>
              <a:buNone/>
            </a:pPr>
            <a:r>
              <a:rPr lang="en-US" sz="1500" i="1" dirty="0">
                <a:solidFill>
                  <a:schemeClr val="bg1"/>
                </a:solidFill>
                <a:latin typeface="ITC Avant Garde Pro Bk" panose="020B0502020202020204" pitchFamily="34" charset="0"/>
              </a:rPr>
              <a:t>Sources: U.S. Census Bureau; Opportunity Insights Atlas of Opportunity</a:t>
            </a:r>
            <a:endParaRPr sz="1500" i="1" dirty="0">
              <a:solidFill>
                <a:schemeClr val="bg1"/>
              </a:solidFill>
              <a:latin typeface="ITC Avant Garde Pro Bk" panose="020B0502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32E6F86-A4D3-A585-8D51-828E121B1CE9}"/>
              </a:ext>
            </a:extLst>
          </p:cNvPr>
          <p:cNvGrpSpPr/>
          <p:nvPr/>
        </p:nvGrpSpPr>
        <p:grpSpPr>
          <a:xfrm>
            <a:off x="6096000" y="6289705"/>
            <a:ext cx="5722834" cy="400045"/>
            <a:chOff x="6096000" y="6289705"/>
            <a:chExt cx="5722834" cy="40004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A70FE84-537D-A24C-9536-9DBD90F72292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6289705"/>
              <a:ext cx="545791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2415170-B6F3-E422-9268-B3BF0D6D27AE}"/>
                </a:ext>
              </a:extLst>
            </p:cNvPr>
            <p:cNvSpPr txBox="1"/>
            <p:nvPr/>
          </p:nvSpPr>
          <p:spPr>
            <a:xfrm>
              <a:off x="6096000" y="6443529"/>
              <a:ext cx="572283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spc="600" dirty="0">
                  <a:solidFill>
                    <a:schemeClr val="bg1"/>
                  </a:solidFill>
                  <a:latin typeface="ITC Avant Garde Pro Md" panose="020B0602020202020204" pitchFamily="34" charset="0"/>
                </a:rPr>
                <a:t>CONNECTING AND CONVENING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0618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E5DB469-1D9E-1613-3B1F-F7F7A9A5C363}"/>
              </a:ext>
            </a:extLst>
          </p:cNvPr>
          <p:cNvSpPr/>
          <p:nvPr/>
        </p:nvSpPr>
        <p:spPr>
          <a:xfrm>
            <a:off x="-598713" y="1"/>
            <a:ext cx="12790714" cy="1817914"/>
          </a:xfrm>
          <a:prstGeom prst="rect">
            <a:avLst/>
          </a:prstGeom>
          <a:solidFill>
            <a:srgbClr val="2D47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7" name="Google Shape;137;g260e301d63d_0_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spc="600" dirty="0">
                <a:solidFill>
                  <a:schemeClr val="accent4"/>
                </a:solidFill>
                <a:latin typeface="ITC Avant Garde Pro Md" panose="020B0602020202020204" pitchFamily="34" charset="0"/>
              </a:rPr>
              <a:t>COUNTY</a:t>
            </a:r>
            <a:r>
              <a:rPr lang="en-US" sz="3200" spc="600" dirty="0">
                <a:solidFill>
                  <a:schemeClr val="bg1"/>
                </a:solidFill>
                <a:latin typeface="ITC Avant Garde Pro Md" panose="020B0602020202020204" pitchFamily="34" charset="0"/>
              </a:rPr>
              <a:t> CHARACTERISTICS</a:t>
            </a:r>
          </a:p>
        </p:txBody>
      </p:sp>
      <p:graphicFrame>
        <p:nvGraphicFramePr>
          <p:cNvPr id="138" name="Google Shape;138;g260e301d63d_0_24"/>
          <p:cNvGraphicFramePr/>
          <p:nvPr/>
        </p:nvGraphicFramePr>
        <p:xfrm>
          <a:off x="838200" y="2323425"/>
          <a:ext cx="10600800" cy="35107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5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5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4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ITC Avant Garde Pro Md" panose="020B0602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ITC Avant Garde Pro Md" panose="020B0602020202020204" pitchFamily="34" charset="0"/>
                          <a:ea typeface="Calibri"/>
                          <a:cs typeface="Calibri"/>
                          <a:sym typeface="Calibri"/>
                        </a:rPr>
                        <a:t>Calvert</a:t>
                      </a:r>
                      <a:endParaRPr sz="1800" b="1">
                        <a:latin typeface="ITC Avant Garde Pro Md" panose="020B0602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ITC Avant Garde Pro Md" panose="020B0602020202020204" pitchFamily="34" charset="0"/>
                          <a:ea typeface="Calibri"/>
                          <a:cs typeface="Calibri"/>
                          <a:sym typeface="Calibri"/>
                        </a:rPr>
                        <a:t>Charles</a:t>
                      </a:r>
                      <a:endParaRPr sz="1800" b="1">
                        <a:latin typeface="ITC Avant Garde Pro Md" panose="020B0602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ITC Avant Garde Pro Md" panose="020B0602020202020204" pitchFamily="34" charset="0"/>
                          <a:ea typeface="Calibri"/>
                          <a:cs typeface="Calibri"/>
                          <a:sym typeface="Calibri"/>
                        </a:rPr>
                        <a:t>St. Mary’s</a:t>
                      </a:r>
                      <a:endParaRPr sz="1800" b="1">
                        <a:latin typeface="ITC Avant Garde Pro Md" panose="020B0602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latin typeface="ITC Avant Garde Pro Md" panose="020B0602020202020204" pitchFamily="34" charset="0"/>
                          <a:ea typeface="Calibri"/>
                          <a:cs typeface="Calibri"/>
                          <a:sym typeface="Calibri"/>
                        </a:rPr>
                        <a:t>Percent Black</a:t>
                      </a:r>
                      <a:endParaRPr sz="1800" b="1" dirty="0">
                        <a:latin typeface="ITC Avant Garde Pro Md" panose="020B0602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ITC Avant Garde Pro Md" panose="020B0602020202020204" pitchFamily="34" charset="0"/>
                          <a:ea typeface="Calibri"/>
                          <a:cs typeface="Calibri"/>
                          <a:sym typeface="Calibri"/>
                        </a:rPr>
                        <a:t>.14</a:t>
                      </a:r>
                      <a:endParaRPr sz="1800">
                        <a:latin typeface="ITC Avant Garde Pro Md" panose="020B0602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ITC Avant Garde Pro Md" panose="020B0602020202020204" pitchFamily="34" charset="0"/>
                          <a:ea typeface="Calibri"/>
                          <a:cs typeface="Calibri"/>
                          <a:sym typeface="Calibri"/>
                        </a:rPr>
                        <a:t>.53</a:t>
                      </a:r>
                      <a:endParaRPr sz="1800">
                        <a:latin typeface="ITC Avant Garde Pro Md" panose="020B0602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ITC Avant Garde Pro Md" panose="020B0602020202020204" pitchFamily="34" charset="0"/>
                          <a:ea typeface="Calibri"/>
                          <a:cs typeface="Calibri"/>
                          <a:sym typeface="Calibri"/>
                        </a:rPr>
                        <a:t>.16</a:t>
                      </a:r>
                      <a:endParaRPr sz="1800">
                        <a:latin typeface="ITC Avant Garde Pro Md" panose="020B0602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4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latin typeface="ITC Avant Garde Pro Md" panose="020B0602020202020204" pitchFamily="34" charset="0"/>
                          <a:ea typeface="Calibri"/>
                          <a:cs typeface="Calibri"/>
                          <a:sym typeface="Calibri"/>
                        </a:rPr>
                        <a:t>Percent BA+</a:t>
                      </a:r>
                      <a:endParaRPr sz="1800" b="1" dirty="0">
                        <a:latin typeface="ITC Avant Garde Pro Md" panose="020B0602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ITC Avant Garde Pro Md" panose="020B0602020202020204" pitchFamily="34" charset="0"/>
                          <a:ea typeface="Calibri"/>
                          <a:cs typeface="Calibri"/>
                          <a:sym typeface="Calibri"/>
                        </a:rPr>
                        <a:t>.36</a:t>
                      </a:r>
                      <a:endParaRPr sz="1800">
                        <a:latin typeface="ITC Avant Garde Pro Md" panose="020B0602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ITC Avant Garde Pro Md" panose="020B0602020202020204" pitchFamily="34" charset="0"/>
                          <a:ea typeface="Calibri"/>
                          <a:cs typeface="Calibri"/>
                          <a:sym typeface="Calibri"/>
                        </a:rPr>
                        <a:t>.31</a:t>
                      </a:r>
                      <a:endParaRPr sz="1800">
                        <a:latin typeface="ITC Avant Garde Pro Md" panose="020B0602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ITC Avant Garde Pro Md" panose="020B0602020202020204" pitchFamily="34" charset="0"/>
                          <a:ea typeface="Calibri"/>
                          <a:cs typeface="Calibri"/>
                          <a:sym typeface="Calibri"/>
                        </a:rPr>
                        <a:t>.33</a:t>
                      </a:r>
                      <a:endParaRPr sz="1800">
                        <a:latin typeface="ITC Avant Garde Pro Md" panose="020B0602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4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ITC Avant Garde Pro Md" panose="020B0602020202020204" pitchFamily="34" charset="0"/>
                          <a:ea typeface="Calibri"/>
                          <a:cs typeface="Calibri"/>
                          <a:sym typeface="Calibri"/>
                        </a:rPr>
                        <a:t>Median Household Income</a:t>
                      </a:r>
                      <a:endParaRPr sz="1800" b="1">
                        <a:latin typeface="ITC Avant Garde Pro Md" panose="020B0602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ITC Avant Garde Pro Md" panose="020B0602020202020204" pitchFamily="34" charset="0"/>
                          <a:ea typeface="Calibri"/>
                          <a:cs typeface="Calibri"/>
                          <a:sym typeface="Calibri"/>
                        </a:rPr>
                        <a:t>$120</a:t>
                      </a:r>
                      <a:endParaRPr sz="1800">
                        <a:latin typeface="ITC Avant Garde Pro Md" panose="020B0602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ITC Avant Garde Pro Md" panose="020B0602020202020204" pitchFamily="34" charset="0"/>
                          <a:ea typeface="Calibri"/>
                          <a:cs typeface="Calibri"/>
                          <a:sym typeface="Calibri"/>
                        </a:rPr>
                        <a:t>$108</a:t>
                      </a:r>
                      <a:endParaRPr sz="1800">
                        <a:latin typeface="ITC Avant Garde Pro Md" panose="020B0602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ITC Avant Garde Pro Md" panose="020B0602020202020204" pitchFamily="34" charset="0"/>
                          <a:ea typeface="Calibri"/>
                          <a:cs typeface="Calibri"/>
                          <a:sym typeface="Calibri"/>
                        </a:rPr>
                        <a:t>$103</a:t>
                      </a:r>
                      <a:endParaRPr sz="1800">
                        <a:latin typeface="ITC Avant Garde Pro Md" panose="020B0602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4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ITC Avant Garde Pro Md" panose="020B0602020202020204" pitchFamily="34" charset="0"/>
                          <a:ea typeface="Calibri"/>
                          <a:cs typeface="Calibri"/>
                          <a:sym typeface="Calibri"/>
                        </a:rPr>
                        <a:t>Individual Income</a:t>
                      </a:r>
                      <a:endParaRPr sz="1800" b="1">
                        <a:latin typeface="ITC Avant Garde Pro Md" panose="020B0602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ITC Avant Garde Pro Md" panose="020B0602020202020204" pitchFamily="34" charset="0"/>
                          <a:ea typeface="Calibri"/>
                          <a:cs typeface="Calibri"/>
                          <a:sym typeface="Calibri"/>
                        </a:rPr>
                        <a:t>50.5</a:t>
                      </a:r>
                      <a:endParaRPr sz="1800">
                        <a:latin typeface="ITC Avant Garde Pro Md" panose="020B0602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ITC Avant Garde Pro Md" panose="020B0602020202020204" pitchFamily="34" charset="0"/>
                          <a:ea typeface="Calibri"/>
                          <a:cs typeface="Calibri"/>
                          <a:sym typeface="Calibri"/>
                        </a:rPr>
                        <a:t>44.5</a:t>
                      </a:r>
                      <a:endParaRPr sz="1800">
                        <a:latin typeface="ITC Avant Garde Pro Md" panose="020B0602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ITC Avant Garde Pro Md" panose="020B0602020202020204" pitchFamily="34" charset="0"/>
                          <a:ea typeface="Calibri"/>
                          <a:cs typeface="Calibri"/>
                          <a:sym typeface="Calibri"/>
                        </a:rPr>
                        <a:t>44</a:t>
                      </a:r>
                      <a:endParaRPr sz="1800" dirty="0">
                        <a:latin typeface="ITC Avant Garde Pro Md" panose="020B0602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D2F211AF-B2A2-6258-5686-180E3FE3C45A}"/>
              </a:ext>
            </a:extLst>
          </p:cNvPr>
          <p:cNvGrpSpPr/>
          <p:nvPr/>
        </p:nvGrpSpPr>
        <p:grpSpPr>
          <a:xfrm>
            <a:off x="6096000" y="6289705"/>
            <a:ext cx="5722834" cy="400045"/>
            <a:chOff x="6096000" y="6289705"/>
            <a:chExt cx="5722834" cy="400045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2B862B4-9AB5-C53E-2CE8-F5DFC666A323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6289705"/>
              <a:ext cx="545791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2691195-E0E2-4576-709A-CA8DD44E7F90}"/>
                </a:ext>
              </a:extLst>
            </p:cNvPr>
            <p:cNvSpPr txBox="1"/>
            <p:nvPr/>
          </p:nvSpPr>
          <p:spPr>
            <a:xfrm>
              <a:off x="6096000" y="6443529"/>
              <a:ext cx="572283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spc="600" dirty="0">
                  <a:solidFill>
                    <a:srgbClr val="2D4738"/>
                  </a:solidFill>
                  <a:latin typeface="ITC Avant Garde Pro Md" panose="020B0602020202020204" pitchFamily="34" charset="0"/>
                </a:rPr>
                <a:t>CONNECTING AND CONVENING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662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F51368E-F053-D76E-EF31-24B87B6C0EC2}"/>
              </a:ext>
            </a:extLst>
          </p:cNvPr>
          <p:cNvSpPr/>
          <p:nvPr/>
        </p:nvSpPr>
        <p:spPr>
          <a:xfrm>
            <a:off x="-533400" y="0"/>
            <a:ext cx="3886200" cy="7010400"/>
          </a:xfrm>
          <a:prstGeom prst="rect">
            <a:avLst/>
          </a:prstGeom>
          <a:solidFill>
            <a:srgbClr val="2D47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3" name="Google Shape;143;g260e301d63d_0_414"/>
          <p:cNvSpPr txBox="1">
            <a:spLocks noGrp="1"/>
          </p:cNvSpPr>
          <p:nvPr>
            <p:ph type="title"/>
          </p:nvPr>
        </p:nvSpPr>
        <p:spPr>
          <a:xfrm>
            <a:off x="108860" y="1509083"/>
            <a:ext cx="2862943" cy="3597276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spc="600" dirty="0">
                <a:solidFill>
                  <a:schemeClr val="accent4"/>
                </a:solidFill>
                <a:latin typeface="ITC Avant Garde Pro Md" panose="020B0602020202020204" pitchFamily="34" charset="0"/>
              </a:rPr>
              <a:t>CALVERT COUNTY </a:t>
            </a:r>
            <a:r>
              <a:rPr lang="en-US" sz="3200" spc="600" dirty="0">
                <a:solidFill>
                  <a:schemeClr val="bg1"/>
                </a:solidFill>
                <a:latin typeface="ITC Avant Garde Pro Md" panose="020B0602020202020204" pitchFamily="34" charset="0"/>
              </a:rPr>
              <a:t>INCOME MOBILITY</a:t>
            </a:r>
          </a:p>
        </p:txBody>
      </p:sp>
      <p:pic>
        <p:nvPicPr>
          <p:cNvPr id="144" name="Google Shape;144;g260e301d63d_0_4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2257" y="771701"/>
            <a:ext cx="7670400" cy="53145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38DA1F4-2249-26E1-12F8-E5DA5E94DEBB}"/>
              </a:ext>
            </a:extLst>
          </p:cNvPr>
          <p:cNvGrpSpPr/>
          <p:nvPr/>
        </p:nvGrpSpPr>
        <p:grpSpPr>
          <a:xfrm>
            <a:off x="6096000" y="6289705"/>
            <a:ext cx="5722834" cy="400045"/>
            <a:chOff x="6096000" y="6289705"/>
            <a:chExt cx="5722834" cy="400045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F50EF0A-288E-9A1A-0469-1826D3736369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6289705"/>
              <a:ext cx="545791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974D6AE-05B6-EA39-1B49-F896D23780B9}"/>
                </a:ext>
              </a:extLst>
            </p:cNvPr>
            <p:cNvSpPr txBox="1"/>
            <p:nvPr/>
          </p:nvSpPr>
          <p:spPr>
            <a:xfrm>
              <a:off x="6096000" y="6443529"/>
              <a:ext cx="572283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spc="600" dirty="0">
                  <a:solidFill>
                    <a:srgbClr val="2D4738"/>
                  </a:solidFill>
                  <a:latin typeface="ITC Avant Garde Pro Md" panose="020B0602020202020204" pitchFamily="34" charset="0"/>
                </a:rPr>
                <a:t>CONNECTING AND CONVENING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46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74CBBA-273A-28DB-4997-CE167A7473D8}"/>
              </a:ext>
            </a:extLst>
          </p:cNvPr>
          <p:cNvSpPr/>
          <p:nvPr/>
        </p:nvSpPr>
        <p:spPr>
          <a:xfrm>
            <a:off x="-446313" y="0"/>
            <a:ext cx="12790714" cy="2721429"/>
          </a:xfrm>
          <a:prstGeom prst="rect">
            <a:avLst/>
          </a:prstGeom>
          <a:solidFill>
            <a:srgbClr val="2D47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Google Shape;137;g260e301d63d_0_24">
            <a:extLst>
              <a:ext uri="{FF2B5EF4-FFF2-40B4-BE49-F238E27FC236}">
                <a16:creationId xmlns:a16="http://schemas.microsoft.com/office/drawing/2014/main" id="{DCB08F0F-432B-712C-C18F-AFB42033EF94}"/>
              </a:ext>
            </a:extLst>
          </p:cNvPr>
          <p:cNvSpPr txBox="1">
            <a:spLocks/>
          </p:cNvSpPr>
          <p:nvPr/>
        </p:nvSpPr>
        <p:spPr>
          <a:xfrm>
            <a:off x="952500" y="512807"/>
            <a:ext cx="10515600" cy="2208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200" b="1" spc="600" dirty="0">
                <a:solidFill>
                  <a:schemeClr val="accent4"/>
                </a:solidFill>
                <a:latin typeface="ITC Avant Garde Pro Md" panose="020B0602020202020204" pitchFamily="34" charset="0"/>
              </a:rPr>
              <a:t>CALVERT COUNTY</a:t>
            </a:r>
          </a:p>
          <a:p>
            <a:pPr>
              <a:lnSpc>
                <a:spcPct val="100000"/>
              </a:lnSpc>
            </a:pPr>
            <a:r>
              <a:rPr lang="en-US" sz="1800" spc="600" dirty="0">
                <a:solidFill>
                  <a:schemeClr val="bg1"/>
                </a:solidFill>
                <a:latin typeface="ITC Avant Garde Pro Md" panose="020B0602020202020204" pitchFamily="34" charset="0"/>
              </a:rPr>
              <a:t>CHILDREN AT AGE 35 OF PARENTS WITH MIDDLE INCOME</a:t>
            </a:r>
          </a:p>
        </p:txBody>
      </p:sp>
      <p:graphicFrame>
        <p:nvGraphicFramePr>
          <p:cNvPr id="150" name="Google Shape;150;g260e301d63d_0_419"/>
          <p:cNvGraphicFramePr/>
          <p:nvPr/>
        </p:nvGraphicFramePr>
        <p:xfrm>
          <a:off x="952500" y="3429000"/>
          <a:ext cx="10287000" cy="18286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7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latin typeface="ITC Avant Garde Pro Md" panose="020B0602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ITC Avant Garde Pro Md" panose="020B0602020202020204" pitchFamily="34" charset="0"/>
                          <a:ea typeface="Calibri"/>
                          <a:cs typeface="Calibri"/>
                          <a:sym typeface="Calibri"/>
                        </a:rPr>
                        <a:t>White</a:t>
                      </a:r>
                      <a:endParaRPr sz="1800" b="1">
                        <a:latin typeface="ITC Avant Garde Pro Md" panose="020B0602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ITC Avant Garde Pro Md" panose="020B0602020202020204" pitchFamily="34" charset="0"/>
                          <a:ea typeface="Calibri"/>
                          <a:cs typeface="Calibri"/>
                          <a:sym typeface="Calibri"/>
                        </a:rPr>
                        <a:t>Black Male</a:t>
                      </a:r>
                      <a:endParaRPr sz="1800" b="1">
                        <a:latin typeface="ITC Avant Garde Pro Md" panose="020B0602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ITC Avant Garde Pro Md" panose="020B0602020202020204" pitchFamily="34" charset="0"/>
                          <a:ea typeface="Calibri"/>
                          <a:cs typeface="Calibri"/>
                          <a:sym typeface="Calibri"/>
                        </a:rPr>
                        <a:t>Black Female</a:t>
                      </a:r>
                      <a:endParaRPr sz="1800" b="1">
                        <a:latin typeface="ITC Avant Garde Pro Md" panose="020B0602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ITC Avant Garde Pro Md" panose="020B0602020202020204" pitchFamily="34" charset="0"/>
                          <a:ea typeface="Calibri"/>
                          <a:cs typeface="Calibri"/>
                          <a:sym typeface="Calibri"/>
                        </a:rPr>
                        <a:t>Percent BA+</a:t>
                      </a:r>
                      <a:endParaRPr sz="1800" b="1">
                        <a:latin typeface="ITC Avant Garde Pro Md" panose="020B0602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ITC Avant Garde Pro Md" panose="020B0602020202020204" pitchFamily="34" charset="0"/>
                          <a:ea typeface="Calibri"/>
                          <a:cs typeface="Calibri"/>
                          <a:sym typeface="Calibri"/>
                        </a:rPr>
                        <a:t>.30</a:t>
                      </a:r>
                      <a:endParaRPr sz="1800">
                        <a:latin typeface="ITC Avant Garde Pro Md" panose="020B0602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ITC Avant Garde Pro Md" panose="020B0602020202020204" pitchFamily="34" charset="0"/>
                          <a:ea typeface="Calibri"/>
                          <a:cs typeface="Calibri"/>
                          <a:sym typeface="Calibri"/>
                        </a:rPr>
                        <a:t>.18</a:t>
                      </a:r>
                      <a:endParaRPr sz="1800">
                        <a:latin typeface="ITC Avant Garde Pro Md" panose="020B0602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ITC Avant Garde Pro Md" panose="020B0602020202020204" pitchFamily="34" charset="0"/>
                          <a:ea typeface="Calibri"/>
                          <a:cs typeface="Calibri"/>
                          <a:sym typeface="Calibri"/>
                        </a:rPr>
                        <a:t>.19</a:t>
                      </a:r>
                      <a:endParaRPr sz="1800">
                        <a:latin typeface="ITC Avant Garde Pro Md" panose="020B0602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>
                          <a:latin typeface="ITC Avant Garde Pro Md" panose="020B0602020202020204" pitchFamily="34" charset="0"/>
                          <a:ea typeface="Calibri"/>
                          <a:cs typeface="Calibri"/>
                          <a:sym typeface="Calibri"/>
                        </a:rPr>
                        <a:t>Household Income</a:t>
                      </a:r>
                      <a:endParaRPr sz="1800" b="1" dirty="0">
                        <a:latin typeface="ITC Avant Garde Pro Md" panose="020B0602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ITC Avant Garde Pro Md" panose="020B0602020202020204" pitchFamily="34" charset="0"/>
                          <a:ea typeface="Calibri"/>
                          <a:cs typeface="Calibri"/>
                          <a:sym typeface="Calibri"/>
                        </a:rPr>
                        <a:t>$47,000</a:t>
                      </a:r>
                      <a:endParaRPr sz="1800">
                        <a:latin typeface="ITC Avant Garde Pro Md" panose="020B0602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ITC Avant Garde Pro Md" panose="020B0602020202020204" pitchFamily="34" charset="0"/>
                          <a:ea typeface="Calibri"/>
                          <a:cs typeface="Calibri"/>
                          <a:sym typeface="Calibri"/>
                        </a:rPr>
                        <a:t>$32,000</a:t>
                      </a:r>
                      <a:endParaRPr sz="1800">
                        <a:latin typeface="ITC Avant Garde Pro Md" panose="020B0602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ITC Avant Garde Pro Md" panose="020B0602020202020204" pitchFamily="34" charset="0"/>
                          <a:ea typeface="Calibri"/>
                          <a:cs typeface="Calibri"/>
                          <a:sym typeface="Calibri"/>
                        </a:rPr>
                        <a:t>$38,000</a:t>
                      </a:r>
                      <a:endParaRPr sz="1800">
                        <a:latin typeface="ITC Avant Garde Pro Md" panose="020B0602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ITC Avant Garde Pro Md" panose="020B0602020202020204" pitchFamily="34" charset="0"/>
                          <a:ea typeface="Calibri"/>
                          <a:cs typeface="Calibri"/>
                          <a:sym typeface="Calibri"/>
                        </a:rPr>
                        <a:t>Individual Income</a:t>
                      </a:r>
                      <a:endParaRPr sz="1800" b="1">
                        <a:latin typeface="ITC Avant Garde Pro Md" panose="020B0602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ITC Avant Garde Pro Md" panose="020B0602020202020204" pitchFamily="34" charset="0"/>
                          <a:ea typeface="Calibri"/>
                          <a:cs typeface="Calibri"/>
                          <a:sym typeface="Calibri"/>
                        </a:rPr>
                        <a:t>$31,000</a:t>
                      </a:r>
                      <a:endParaRPr sz="1800">
                        <a:latin typeface="ITC Avant Garde Pro Md" panose="020B0602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ITC Avant Garde Pro Md" panose="020B0602020202020204" pitchFamily="34" charset="0"/>
                          <a:ea typeface="Calibri"/>
                          <a:cs typeface="Calibri"/>
                          <a:sym typeface="Calibri"/>
                        </a:rPr>
                        <a:t>$28,000</a:t>
                      </a:r>
                      <a:endParaRPr sz="1800">
                        <a:latin typeface="ITC Avant Garde Pro Md" panose="020B0602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latin typeface="ITC Avant Garde Pro Md" panose="020B0602020202020204" pitchFamily="34" charset="0"/>
                          <a:ea typeface="Calibri"/>
                          <a:cs typeface="Calibri"/>
                          <a:sym typeface="Calibri"/>
                        </a:rPr>
                        <a:t>$31,000</a:t>
                      </a:r>
                      <a:endParaRPr sz="1800" dirty="0">
                        <a:latin typeface="ITC Avant Garde Pro Md" panose="020B0602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45393A67-4805-5F70-B549-ECB1E4D725D6}"/>
              </a:ext>
            </a:extLst>
          </p:cNvPr>
          <p:cNvGrpSpPr/>
          <p:nvPr/>
        </p:nvGrpSpPr>
        <p:grpSpPr>
          <a:xfrm>
            <a:off x="6096000" y="6289705"/>
            <a:ext cx="5722834" cy="400045"/>
            <a:chOff x="6096000" y="6289705"/>
            <a:chExt cx="5722834" cy="40004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F3A6FC5-0536-2A03-688A-9169392F5F07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6289705"/>
              <a:ext cx="545791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FDC0E8C-F60A-F563-D996-26A81ADC5AE0}"/>
                </a:ext>
              </a:extLst>
            </p:cNvPr>
            <p:cNvSpPr txBox="1"/>
            <p:nvPr/>
          </p:nvSpPr>
          <p:spPr>
            <a:xfrm>
              <a:off x="6096000" y="6443529"/>
              <a:ext cx="572283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spc="600" dirty="0">
                  <a:solidFill>
                    <a:srgbClr val="2D4738"/>
                  </a:solidFill>
                  <a:latin typeface="ITC Avant Garde Pro Md" panose="020B0602020202020204" pitchFamily="34" charset="0"/>
                </a:rPr>
                <a:t>CONNECTING AND CONVENING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6078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g260e301d63d_0_4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4063" y="750562"/>
            <a:ext cx="8355574" cy="53568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AAA1EB2-D801-AC58-DFE4-8076738EE641}"/>
              </a:ext>
            </a:extLst>
          </p:cNvPr>
          <p:cNvSpPr/>
          <p:nvPr/>
        </p:nvSpPr>
        <p:spPr>
          <a:xfrm>
            <a:off x="-533400" y="0"/>
            <a:ext cx="3886200" cy="7010400"/>
          </a:xfrm>
          <a:prstGeom prst="rect">
            <a:avLst/>
          </a:prstGeom>
          <a:solidFill>
            <a:srgbClr val="2D47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Google Shape;143;g260e301d63d_0_414">
            <a:extLst>
              <a:ext uri="{FF2B5EF4-FFF2-40B4-BE49-F238E27FC236}">
                <a16:creationId xmlns:a16="http://schemas.microsoft.com/office/drawing/2014/main" id="{E793818F-408A-C927-657A-81ADF3B7BE74}"/>
              </a:ext>
            </a:extLst>
          </p:cNvPr>
          <p:cNvSpPr txBox="1">
            <a:spLocks/>
          </p:cNvSpPr>
          <p:nvPr/>
        </p:nvSpPr>
        <p:spPr>
          <a:xfrm>
            <a:off x="108860" y="1509083"/>
            <a:ext cx="2862943" cy="359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200" b="1" spc="600" dirty="0">
                <a:solidFill>
                  <a:schemeClr val="accent4"/>
                </a:solidFill>
                <a:latin typeface="ITC Avant Garde Pro Md" panose="020B0602020202020204" pitchFamily="34" charset="0"/>
              </a:rPr>
              <a:t>CHARLES COUNTY </a:t>
            </a:r>
            <a:r>
              <a:rPr lang="en-US" sz="3200" spc="600" dirty="0">
                <a:solidFill>
                  <a:schemeClr val="bg1"/>
                </a:solidFill>
                <a:latin typeface="ITC Avant Garde Pro Md" panose="020B0602020202020204" pitchFamily="34" charset="0"/>
              </a:rPr>
              <a:t>INCOME MOBILITY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126596-4049-A16A-7766-CC98CF780466}"/>
              </a:ext>
            </a:extLst>
          </p:cNvPr>
          <p:cNvGrpSpPr/>
          <p:nvPr/>
        </p:nvGrpSpPr>
        <p:grpSpPr>
          <a:xfrm>
            <a:off x="6096000" y="6289705"/>
            <a:ext cx="5722834" cy="400045"/>
            <a:chOff x="6096000" y="6289705"/>
            <a:chExt cx="5722834" cy="40004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7CA9E1E-1EA3-0982-2716-8C8A9A21D947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6289705"/>
              <a:ext cx="545791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45C1A85-32F9-0488-0768-0F96CAB0BC1B}"/>
                </a:ext>
              </a:extLst>
            </p:cNvPr>
            <p:cNvSpPr txBox="1"/>
            <p:nvPr/>
          </p:nvSpPr>
          <p:spPr>
            <a:xfrm>
              <a:off x="6096000" y="6443529"/>
              <a:ext cx="572283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spc="600" dirty="0">
                  <a:solidFill>
                    <a:srgbClr val="2D4738"/>
                  </a:solidFill>
                  <a:latin typeface="ITC Avant Garde Pro Md" panose="020B0602020202020204" pitchFamily="34" charset="0"/>
                </a:rPr>
                <a:t>CONNECTING AND CONVENING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1961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60e301d63d_0_4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Charles County: Children at Age 35 of Parents with Middle Income</a:t>
            </a:r>
            <a:endParaRPr/>
          </a:p>
        </p:txBody>
      </p:sp>
      <p:graphicFrame>
        <p:nvGraphicFramePr>
          <p:cNvPr id="169" name="Google Shape;169;g260e301d63d_0_429"/>
          <p:cNvGraphicFramePr/>
          <p:nvPr/>
        </p:nvGraphicFramePr>
        <p:xfrm>
          <a:off x="952500" y="3429000"/>
          <a:ext cx="10287000" cy="18286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7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latin typeface="ITC Avant Garde Pro Md" panose="020B0602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ITC Avant Garde Pro Md" panose="020B0602020202020204" pitchFamily="34" charset="0"/>
                          <a:ea typeface="Calibri"/>
                          <a:cs typeface="Calibri"/>
                          <a:sym typeface="Calibri"/>
                        </a:rPr>
                        <a:t>White</a:t>
                      </a:r>
                      <a:endParaRPr sz="1800" b="1">
                        <a:latin typeface="ITC Avant Garde Pro Md" panose="020B0602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ITC Avant Garde Pro Md" panose="020B0602020202020204" pitchFamily="34" charset="0"/>
                          <a:ea typeface="Calibri"/>
                          <a:cs typeface="Calibri"/>
                          <a:sym typeface="Calibri"/>
                        </a:rPr>
                        <a:t>Black Male</a:t>
                      </a:r>
                      <a:endParaRPr sz="1800" b="1">
                        <a:latin typeface="ITC Avant Garde Pro Md" panose="020B0602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ITC Avant Garde Pro Md" panose="020B0602020202020204" pitchFamily="34" charset="0"/>
                          <a:ea typeface="Calibri"/>
                          <a:cs typeface="Calibri"/>
                          <a:sym typeface="Calibri"/>
                        </a:rPr>
                        <a:t>Black Female</a:t>
                      </a:r>
                      <a:endParaRPr sz="1800" b="1">
                        <a:latin typeface="ITC Avant Garde Pro Md" panose="020B0602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ITC Avant Garde Pro Md" panose="020B0602020202020204" pitchFamily="34" charset="0"/>
                          <a:ea typeface="Calibri"/>
                          <a:cs typeface="Calibri"/>
                          <a:sym typeface="Calibri"/>
                        </a:rPr>
                        <a:t>Percent BA+</a:t>
                      </a:r>
                      <a:endParaRPr sz="1800" b="1">
                        <a:latin typeface="ITC Avant Garde Pro Md" panose="020B0602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ITC Avant Garde Pro Md" panose="020B0602020202020204" pitchFamily="34" charset="0"/>
                          <a:ea typeface="Calibri"/>
                          <a:cs typeface="Calibri"/>
                          <a:sym typeface="Calibri"/>
                        </a:rPr>
                        <a:t>.27</a:t>
                      </a:r>
                      <a:endParaRPr sz="1800">
                        <a:latin typeface="ITC Avant Garde Pro Md" panose="020B0602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ITC Avant Garde Pro Md" panose="020B0602020202020204" pitchFamily="34" charset="0"/>
                          <a:ea typeface="Calibri"/>
                          <a:cs typeface="Calibri"/>
                          <a:sym typeface="Calibri"/>
                        </a:rPr>
                        <a:t>.19</a:t>
                      </a:r>
                      <a:endParaRPr sz="1800">
                        <a:latin typeface="ITC Avant Garde Pro Md" panose="020B0602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ITC Avant Garde Pro Md" panose="020B0602020202020204" pitchFamily="34" charset="0"/>
                          <a:ea typeface="Calibri"/>
                          <a:cs typeface="Calibri"/>
                          <a:sym typeface="Calibri"/>
                        </a:rPr>
                        <a:t>.32</a:t>
                      </a:r>
                      <a:endParaRPr sz="1800">
                        <a:latin typeface="ITC Avant Garde Pro Md" panose="020B0602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ITC Avant Garde Pro Md" panose="020B0602020202020204" pitchFamily="34" charset="0"/>
                          <a:ea typeface="Calibri"/>
                          <a:cs typeface="Calibri"/>
                          <a:sym typeface="Calibri"/>
                        </a:rPr>
                        <a:t>Household Income</a:t>
                      </a:r>
                      <a:endParaRPr sz="1800" b="1">
                        <a:latin typeface="ITC Avant Garde Pro Md" panose="020B0602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ITC Avant Garde Pro Md" panose="020B0602020202020204" pitchFamily="34" charset="0"/>
                          <a:ea typeface="Calibri"/>
                          <a:cs typeface="Calibri"/>
                          <a:sym typeface="Calibri"/>
                        </a:rPr>
                        <a:t>$46,000</a:t>
                      </a:r>
                      <a:endParaRPr sz="1800">
                        <a:latin typeface="ITC Avant Garde Pro Md" panose="020B0602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ITC Avant Garde Pro Md" panose="020B0602020202020204" pitchFamily="34" charset="0"/>
                          <a:ea typeface="Calibri"/>
                          <a:cs typeface="Calibri"/>
                          <a:sym typeface="Calibri"/>
                        </a:rPr>
                        <a:t>$29,000</a:t>
                      </a:r>
                      <a:endParaRPr sz="1800">
                        <a:latin typeface="ITC Avant Garde Pro Md" panose="020B0602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ITC Avant Garde Pro Md" panose="020B0602020202020204" pitchFamily="34" charset="0"/>
                          <a:ea typeface="Calibri"/>
                          <a:cs typeface="Calibri"/>
                          <a:sym typeface="Calibri"/>
                        </a:rPr>
                        <a:t>$31,000</a:t>
                      </a:r>
                      <a:endParaRPr sz="1800">
                        <a:latin typeface="ITC Avant Garde Pro Md" panose="020B0602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ITC Avant Garde Pro Md" panose="020B0602020202020204" pitchFamily="34" charset="0"/>
                          <a:ea typeface="Calibri"/>
                          <a:cs typeface="Calibri"/>
                          <a:sym typeface="Calibri"/>
                        </a:rPr>
                        <a:t>Individual Income</a:t>
                      </a:r>
                      <a:endParaRPr sz="1800" b="1">
                        <a:latin typeface="ITC Avant Garde Pro Md" panose="020B0602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latin typeface="ITC Avant Garde Pro Md" panose="020B0602020202020204" pitchFamily="34" charset="0"/>
                          <a:ea typeface="Calibri"/>
                          <a:cs typeface="Calibri"/>
                          <a:sym typeface="Calibri"/>
                        </a:rPr>
                        <a:t>$29,000</a:t>
                      </a:r>
                      <a:endParaRPr sz="1800" dirty="0">
                        <a:latin typeface="ITC Avant Garde Pro Md" panose="020B0602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ITC Avant Garde Pro Md" panose="020B0602020202020204" pitchFamily="34" charset="0"/>
                          <a:ea typeface="Calibri"/>
                          <a:cs typeface="Calibri"/>
                          <a:sym typeface="Calibri"/>
                        </a:rPr>
                        <a:t>$26,000</a:t>
                      </a:r>
                      <a:endParaRPr sz="1800">
                        <a:latin typeface="ITC Avant Garde Pro Md" panose="020B0602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latin typeface="ITC Avant Garde Pro Md" panose="020B0602020202020204" pitchFamily="34" charset="0"/>
                          <a:ea typeface="Calibri"/>
                          <a:cs typeface="Calibri"/>
                          <a:sym typeface="Calibri"/>
                        </a:rPr>
                        <a:t>$25,000</a:t>
                      </a:r>
                      <a:endParaRPr sz="1800" dirty="0">
                        <a:latin typeface="ITC Avant Garde Pro Md" panose="020B0602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A340C756-7EDE-CE6F-4732-1050999B9B77}"/>
              </a:ext>
            </a:extLst>
          </p:cNvPr>
          <p:cNvSpPr/>
          <p:nvPr/>
        </p:nvSpPr>
        <p:spPr>
          <a:xfrm>
            <a:off x="-446313" y="0"/>
            <a:ext cx="12790714" cy="2721429"/>
          </a:xfrm>
          <a:prstGeom prst="rect">
            <a:avLst/>
          </a:prstGeom>
          <a:solidFill>
            <a:srgbClr val="2D47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Google Shape;137;g260e301d63d_0_24">
            <a:extLst>
              <a:ext uri="{FF2B5EF4-FFF2-40B4-BE49-F238E27FC236}">
                <a16:creationId xmlns:a16="http://schemas.microsoft.com/office/drawing/2014/main" id="{68F267A7-B318-7C66-640C-B52B40BB8264}"/>
              </a:ext>
            </a:extLst>
          </p:cNvPr>
          <p:cNvSpPr txBox="1">
            <a:spLocks/>
          </p:cNvSpPr>
          <p:nvPr/>
        </p:nvSpPr>
        <p:spPr>
          <a:xfrm>
            <a:off x="952500" y="512807"/>
            <a:ext cx="10515600" cy="2208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200" b="1" spc="600" dirty="0">
                <a:solidFill>
                  <a:schemeClr val="accent4"/>
                </a:solidFill>
                <a:latin typeface="ITC Avant Garde Pro Md" panose="020B0602020202020204" pitchFamily="34" charset="0"/>
              </a:rPr>
              <a:t>CHARLES COUNTY</a:t>
            </a:r>
          </a:p>
          <a:p>
            <a:pPr>
              <a:lnSpc>
                <a:spcPct val="100000"/>
              </a:lnSpc>
            </a:pPr>
            <a:r>
              <a:rPr lang="en-US" sz="1800" spc="600" dirty="0">
                <a:solidFill>
                  <a:schemeClr val="bg1"/>
                </a:solidFill>
                <a:latin typeface="ITC Avant Garde Pro Md" panose="020B0602020202020204" pitchFamily="34" charset="0"/>
              </a:rPr>
              <a:t>CHILDREN AT AGE 35 OF PARENTS WITH MIDDLE INCOME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72C2DA1-3EA0-BBCA-5148-C1CFF5616067}"/>
              </a:ext>
            </a:extLst>
          </p:cNvPr>
          <p:cNvGrpSpPr/>
          <p:nvPr/>
        </p:nvGrpSpPr>
        <p:grpSpPr>
          <a:xfrm>
            <a:off x="6096000" y="6289705"/>
            <a:ext cx="5722834" cy="400045"/>
            <a:chOff x="6096000" y="6289705"/>
            <a:chExt cx="5722834" cy="40004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80F4CAF-10F3-D088-A757-2A7E4123C503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6289705"/>
              <a:ext cx="545791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ED9F342-DF27-0C52-F2D1-9FA83F401DBE}"/>
                </a:ext>
              </a:extLst>
            </p:cNvPr>
            <p:cNvSpPr txBox="1"/>
            <p:nvPr/>
          </p:nvSpPr>
          <p:spPr>
            <a:xfrm>
              <a:off x="6096000" y="6443529"/>
              <a:ext cx="572283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spc="600" dirty="0">
                  <a:solidFill>
                    <a:srgbClr val="2D4738"/>
                  </a:solidFill>
                  <a:latin typeface="ITC Avant Garde Pro Md" panose="020B0602020202020204" pitchFamily="34" charset="0"/>
                </a:rPr>
                <a:t>CONNECTING AND CONVENING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2992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g260e301d63d_0_4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5060" y="806425"/>
            <a:ext cx="7570176" cy="52451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52FF438-5FAA-2264-77EB-2105B4C8FB35}"/>
              </a:ext>
            </a:extLst>
          </p:cNvPr>
          <p:cNvSpPr/>
          <p:nvPr/>
        </p:nvSpPr>
        <p:spPr>
          <a:xfrm>
            <a:off x="-533400" y="0"/>
            <a:ext cx="3886200" cy="7010400"/>
          </a:xfrm>
          <a:prstGeom prst="rect">
            <a:avLst/>
          </a:prstGeom>
          <a:solidFill>
            <a:srgbClr val="2D47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Google Shape;143;g260e301d63d_0_414">
            <a:extLst>
              <a:ext uri="{FF2B5EF4-FFF2-40B4-BE49-F238E27FC236}">
                <a16:creationId xmlns:a16="http://schemas.microsoft.com/office/drawing/2014/main" id="{54483CAE-69D1-99C3-1F89-15BA642FA30D}"/>
              </a:ext>
            </a:extLst>
          </p:cNvPr>
          <p:cNvSpPr txBox="1">
            <a:spLocks/>
          </p:cNvSpPr>
          <p:nvPr/>
        </p:nvSpPr>
        <p:spPr>
          <a:xfrm>
            <a:off x="108860" y="1509083"/>
            <a:ext cx="3243940" cy="3597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spc="600" dirty="0">
                <a:solidFill>
                  <a:schemeClr val="accent4"/>
                </a:solidFill>
                <a:latin typeface="ITC Avant Garde Pro Md" panose="020B0602020202020204" pitchFamily="34" charset="0"/>
              </a:rPr>
              <a:t>ST. MARY’S COUNTY </a:t>
            </a:r>
            <a:r>
              <a:rPr lang="en-US" sz="3200" spc="600" dirty="0">
                <a:solidFill>
                  <a:schemeClr val="bg1"/>
                </a:solidFill>
                <a:latin typeface="ITC Avant Garde Pro Md" panose="020B0602020202020204" pitchFamily="34" charset="0"/>
              </a:rPr>
              <a:t>INCOME MOBILITY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C94790E-F858-D7D6-2A57-A45F8B552B0A}"/>
              </a:ext>
            </a:extLst>
          </p:cNvPr>
          <p:cNvGrpSpPr/>
          <p:nvPr/>
        </p:nvGrpSpPr>
        <p:grpSpPr>
          <a:xfrm>
            <a:off x="6096000" y="6289705"/>
            <a:ext cx="5722834" cy="400045"/>
            <a:chOff x="6096000" y="6289705"/>
            <a:chExt cx="5722834" cy="40004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B3F7A75-016E-D58E-965B-00A00D4E3736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6289705"/>
              <a:ext cx="545791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06E6FB4-2700-45A2-FFB5-0D106AE9E5B4}"/>
                </a:ext>
              </a:extLst>
            </p:cNvPr>
            <p:cNvSpPr txBox="1"/>
            <p:nvPr/>
          </p:nvSpPr>
          <p:spPr>
            <a:xfrm>
              <a:off x="6096000" y="6443529"/>
              <a:ext cx="572283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spc="600" dirty="0">
                  <a:solidFill>
                    <a:srgbClr val="2D4738"/>
                  </a:solidFill>
                  <a:latin typeface="ITC Avant Garde Pro Md" panose="020B0602020202020204" pitchFamily="34" charset="0"/>
                </a:rPr>
                <a:t>CONNECTING AND CONVENING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3570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7" name="Google Shape;187;g260e301d63d_0_439"/>
          <p:cNvGraphicFramePr/>
          <p:nvPr/>
        </p:nvGraphicFramePr>
        <p:xfrm>
          <a:off x="952500" y="3429000"/>
          <a:ext cx="10287000" cy="18286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7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latin typeface="ITC Avant Garde Pro Md" panose="020B0602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ITC Avant Garde Pro Md" panose="020B0602020202020204" pitchFamily="34" charset="0"/>
                          <a:ea typeface="Calibri"/>
                          <a:cs typeface="Calibri"/>
                          <a:sym typeface="Calibri"/>
                        </a:rPr>
                        <a:t>White</a:t>
                      </a:r>
                      <a:endParaRPr sz="1800" b="1">
                        <a:latin typeface="ITC Avant Garde Pro Md" panose="020B0602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ITC Avant Garde Pro Md" panose="020B0602020202020204" pitchFamily="34" charset="0"/>
                          <a:ea typeface="Calibri"/>
                          <a:cs typeface="Calibri"/>
                          <a:sym typeface="Calibri"/>
                        </a:rPr>
                        <a:t>Black Male</a:t>
                      </a:r>
                      <a:endParaRPr sz="1800" b="1">
                        <a:latin typeface="ITC Avant Garde Pro Md" panose="020B0602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ITC Avant Garde Pro Md" panose="020B0602020202020204" pitchFamily="34" charset="0"/>
                          <a:ea typeface="Calibri"/>
                          <a:cs typeface="Calibri"/>
                          <a:sym typeface="Calibri"/>
                        </a:rPr>
                        <a:t>Black Female</a:t>
                      </a:r>
                      <a:endParaRPr sz="1800" b="1">
                        <a:latin typeface="ITC Avant Garde Pro Md" panose="020B0602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ITC Avant Garde Pro Md" panose="020B0602020202020204" pitchFamily="34" charset="0"/>
                          <a:ea typeface="Calibri"/>
                          <a:cs typeface="Calibri"/>
                          <a:sym typeface="Calibri"/>
                        </a:rPr>
                        <a:t>Percent BA+</a:t>
                      </a:r>
                      <a:endParaRPr sz="1800" b="1">
                        <a:latin typeface="ITC Avant Garde Pro Md" panose="020B0602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ITC Avant Garde Pro Md" panose="020B0602020202020204" pitchFamily="34" charset="0"/>
                          <a:ea typeface="Calibri"/>
                          <a:cs typeface="Calibri"/>
                          <a:sym typeface="Calibri"/>
                        </a:rPr>
                        <a:t>.25</a:t>
                      </a:r>
                      <a:endParaRPr sz="1800">
                        <a:latin typeface="ITC Avant Garde Pro Md" panose="020B0602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ITC Avant Garde Pro Md" panose="020B0602020202020204" pitchFamily="34" charset="0"/>
                          <a:ea typeface="Calibri"/>
                          <a:cs typeface="Calibri"/>
                          <a:sym typeface="Calibri"/>
                        </a:rPr>
                        <a:t>.15</a:t>
                      </a:r>
                      <a:endParaRPr sz="1800">
                        <a:latin typeface="ITC Avant Garde Pro Md" panose="020B0602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ITC Avant Garde Pro Md" panose="020B0602020202020204" pitchFamily="34" charset="0"/>
                          <a:ea typeface="Calibri"/>
                          <a:cs typeface="Calibri"/>
                          <a:sym typeface="Calibri"/>
                        </a:rPr>
                        <a:t>.34</a:t>
                      </a:r>
                      <a:endParaRPr sz="1800">
                        <a:latin typeface="ITC Avant Garde Pro Md" panose="020B0602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ITC Avant Garde Pro Md" panose="020B0602020202020204" pitchFamily="34" charset="0"/>
                          <a:ea typeface="Calibri"/>
                          <a:cs typeface="Calibri"/>
                          <a:sym typeface="Calibri"/>
                        </a:rPr>
                        <a:t>Household Income</a:t>
                      </a:r>
                      <a:endParaRPr sz="1800" b="1">
                        <a:latin typeface="ITC Avant Garde Pro Md" panose="020B0602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ITC Avant Garde Pro Md" panose="020B0602020202020204" pitchFamily="34" charset="0"/>
                          <a:ea typeface="Calibri"/>
                          <a:cs typeface="Calibri"/>
                          <a:sym typeface="Calibri"/>
                        </a:rPr>
                        <a:t>$48,000</a:t>
                      </a:r>
                      <a:endParaRPr sz="1800">
                        <a:latin typeface="ITC Avant Garde Pro Md" panose="020B0602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ITC Avant Garde Pro Md" panose="020B0602020202020204" pitchFamily="34" charset="0"/>
                          <a:ea typeface="Calibri"/>
                          <a:cs typeface="Calibri"/>
                          <a:sym typeface="Calibri"/>
                        </a:rPr>
                        <a:t>$31,000</a:t>
                      </a:r>
                      <a:endParaRPr sz="1800">
                        <a:latin typeface="ITC Avant Garde Pro Md" panose="020B0602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ITC Avant Garde Pro Md" panose="020B0602020202020204" pitchFamily="34" charset="0"/>
                          <a:ea typeface="Calibri"/>
                          <a:cs typeface="Calibri"/>
                          <a:sym typeface="Calibri"/>
                        </a:rPr>
                        <a:t>$36,000</a:t>
                      </a:r>
                      <a:endParaRPr sz="1800">
                        <a:latin typeface="ITC Avant Garde Pro Md" panose="020B0602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latin typeface="ITC Avant Garde Pro Md" panose="020B0602020202020204" pitchFamily="34" charset="0"/>
                          <a:ea typeface="Calibri"/>
                          <a:cs typeface="Calibri"/>
                          <a:sym typeface="Calibri"/>
                        </a:rPr>
                        <a:t>Individual Income</a:t>
                      </a:r>
                      <a:endParaRPr sz="1800" b="1">
                        <a:latin typeface="ITC Avant Garde Pro Md" panose="020B0602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latin typeface="ITC Avant Garde Pro Md" panose="020B0602020202020204" pitchFamily="34" charset="0"/>
                          <a:ea typeface="Calibri"/>
                          <a:cs typeface="Calibri"/>
                          <a:sym typeface="Calibri"/>
                        </a:rPr>
                        <a:t>$31,000</a:t>
                      </a:r>
                      <a:endParaRPr sz="1800" dirty="0">
                        <a:latin typeface="ITC Avant Garde Pro Md" panose="020B0602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>
                          <a:solidFill>
                            <a:schemeClr val="dk1"/>
                          </a:solidFill>
                          <a:latin typeface="ITC Avant Garde Pro Md" panose="020B0602020202020204" pitchFamily="34" charset="0"/>
                          <a:ea typeface="Calibri"/>
                          <a:cs typeface="Calibri"/>
                          <a:sym typeface="Calibri"/>
                        </a:rPr>
                        <a:t>$28,000</a:t>
                      </a:r>
                      <a:endParaRPr sz="1800">
                        <a:latin typeface="ITC Avant Garde Pro Md" panose="020B0602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latin typeface="ITC Avant Garde Pro Md" panose="020B0602020202020204" pitchFamily="34" charset="0"/>
                          <a:ea typeface="Calibri"/>
                          <a:cs typeface="Calibri"/>
                          <a:sym typeface="Calibri"/>
                        </a:rPr>
                        <a:t>$30,000</a:t>
                      </a:r>
                      <a:endParaRPr sz="1800" dirty="0">
                        <a:latin typeface="ITC Avant Garde Pro Md" panose="020B060202020202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C9615131-9F4B-CA2D-DD73-6BFF9E926232}"/>
              </a:ext>
            </a:extLst>
          </p:cNvPr>
          <p:cNvSpPr/>
          <p:nvPr/>
        </p:nvSpPr>
        <p:spPr>
          <a:xfrm>
            <a:off x="-446313" y="0"/>
            <a:ext cx="12790714" cy="2721429"/>
          </a:xfrm>
          <a:prstGeom prst="rect">
            <a:avLst/>
          </a:prstGeom>
          <a:solidFill>
            <a:srgbClr val="2D47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Google Shape;137;g260e301d63d_0_24">
            <a:extLst>
              <a:ext uri="{FF2B5EF4-FFF2-40B4-BE49-F238E27FC236}">
                <a16:creationId xmlns:a16="http://schemas.microsoft.com/office/drawing/2014/main" id="{34352443-87A8-1D6A-3553-53AA9D663B54}"/>
              </a:ext>
            </a:extLst>
          </p:cNvPr>
          <p:cNvSpPr txBox="1">
            <a:spLocks/>
          </p:cNvSpPr>
          <p:nvPr/>
        </p:nvSpPr>
        <p:spPr>
          <a:xfrm>
            <a:off x="952500" y="512807"/>
            <a:ext cx="10515600" cy="2208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200" b="1" spc="600" dirty="0">
                <a:solidFill>
                  <a:schemeClr val="accent4"/>
                </a:solidFill>
                <a:latin typeface="ITC Avant Garde Pro Md" panose="020B0602020202020204" pitchFamily="34" charset="0"/>
              </a:rPr>
              <a:t>ST. MARY’S COUNTY</a:t>
            </a:r>
          </a:p>
          <a:p>
            <a:pPr>
              <a:lnSpc>
                <a:spcPct val="100000"/>
              </a:lnSpc>
            </a:pPr>
            <a:r>
              <a:rPr lang="en-US" sz="1800" spc="600" dirty="0">
                <a:solidFill>
                  <a:schemeClr val="bg1"/>
                </a:solidFill>
                <a:latin typeface="ITC Avant Garde Pro Md" panose="020B0602020202020204" pitchFamily="34" charset="0"/>
              </a:rPr>
              <a:t>CHILDREN AT AGE 35 OF PARENTS WITH MIDDLE INCOME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5FEB166-F1B8-9F13-2CA7-4D5583E6E73C}"/>
              </a:ext>
            </a:extLst>
          </p:cNvPr>
          <p:cNvGrpSpPr/>
          <p:nvPr/>
        </p:nvGrpSpPr>
        <p:grpSpPr>
          <a:xfrm>
            <a:off x="6096000" y="6289705"/>
            <a:ext cx="5722834" cy="400045"/>
            <a:chOff x="6096000" y="6289705"/>
            <a:chExt cx="5722834" cy="40004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2D96E13-5D6C-8DDB-E121-B66FEF598956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6289705"/>
              <a:ext cx="545791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8D8454E-DF04-3269-E01E-F7AF2429BAC6}"/>
                </a:ext>
              </a:extLst>
            </p:cNvPr>
            <p:cNvSpPr txBox="1"/>
            <p:nvPr/>
          </p:nvSpPr>
          <p:spPr>
            <a:xfrm>
              <a:off x="6096000" y="6443529"/>
              <a:ext cx="572283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spc="600" dirty="0">
                  <a:solidFill>
                    <a:srgbClr val="2D4738"/>
                  </a:solidFill>
                  <a:latin typeface="ITC Avant Garde Pro Md" panose="020B0602020202020204" pitchFamily="34" charset="0"/>
                </a:rPr>
                <a:t>CONNECTING AND CONVENING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4505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3E7F2CD-4061-3387-9B71-CF24CBBEEB85}"/>
              </a:ext>
            </a:extLst>
          </p:cNvPr>
          <p:cNvSpPr/>
          <p:nvPr/>
        </p:nvSpPr>
        <p:spPr>
          <a:xfrm>
            <a:off x="2894029" y="0"/>
            <a:ext cx="9297971" cy="7001691"/>
          </a:xfrm>
          <a:prstGeom prst="rect">
            <a:avLst/>
          </a:prstGeom>
          <a:solidFill>
            <a:srgbClr val="2D47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1BB296-E2F0-7799-FC5E-04E01B2CFDD2}"/>
              </a:ext>
            </a:extLst>
          </p:cNvPr>
          <p:cNvSpPr/>
          <p:nvPr/>
        </p:nvSpPr>
        <p:spPr>
          <a:xfrm>
            <a:off x="-69669" y="-1"/>
            <a:ext cx="293730" cy="6858001"/>
          </a:xfrm>
          <a:prstGeom prst="rect">
            <a:avLst/>
          </a:prstGeom>
          <a:solidFill>
            <a:srgbClr val="2D47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Google Shape;137;g260e301d63d_0_24">
            <a:extLst>
              <a:ext uri="{FF2B5EF4-FFF2-40B4-BE49-F238E27FC236}">
                <a16:creationId xmlns:a16="http://schemas.microsoft.com/office/drawing/2014/main" id="{79545713-E98F-E8DB-724B-2CC4DF3D1AEE}"/>
              </a:ext>
            </a:extLst>
          </p:cNvPr>
          <p:cNvSpPr txBox="1">
            <a:spLocks/>
          </p:cNvSpPr>
          <p:nvPr/>
        </p:nvSpPr>
        <p:spPr>
          <a:xfrm>
            <a:off x="4486003" y="1349828"/>
            <a:ext cx="7970158" cy="4517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200" spc="600" dirty="0">
                <a:solidFill>
                  <a:schemeClr val="bg1"/>
                </a:solidFill>
                <a:latin typeface="ITC Avant Garde Pro Md" panose="020B0602020202020204" pitchFamily="34" charset="0"/>
              </a:rPr>
              <a:t>CAN WE </a:t>
            </a:r>
            <a:r>
              <a:rPr lang="en-US" sz="3200" b="1" spc="600" dirty="0">
                <a:solidFill>
                  <a:schemeClr val="accent4"/>
                </a:solidFill>
                <a:latin typeface="ITC Avant Garde Pro Md" panose="020B0602020202020204" pitchFamily="34" charset="0"/>
              </a:rPr>
              <a:t>IMPROVE</a:t>
            </a:r>
          </a:p>
          <a:p>
            <a:pPr>
              <a:lnSpc>
                <a:spcPct val="100000"/>
              </a:lnSpc>
            </a:pPr>
            <a:r>
              <a:rPr lang="en-US" sz="3200" b="1" spc="600" dirty="0">
                <a:solidFill>
                  <a:schemeClr val="accent4"/>
                </a:solidFill>
                <a:latin typeface="ITC Avant Garde Pro Md" panose="020B0602020202020204" pitchFamily="34" charset="0"/>
              </a:rPr>
              <a:t>MOBILITY </a:t>
            </a:r>
            <a:r>
              <a:rPr lang="en-US" sz="3200" spc="600" dirty="0">
                <a:solidFill>
                  <a:schemeClr val="bg1"/>
                </a:solidFill>
                <a:latin typeface="ITC Avant Garde Pro Md" panose="020B0602020202020204" pitchFamily="34" charset="0"/>
              </a:rPr>
              <a:t>AT CSM?</a:t>
            </a:r>
          </a:p>
          <a:p>
            <a:pPr>
              <a:lnSpc>
                <a:spcPct val="100000"/>
              </a:lnSpc>
            </a:pPr>
            <a:endParaRPr lang="en-US" sz="3200" b="1" spc="300" dirty="0">
              <a:solidFill>
                <a:schemeClr val="accent4"/>
              </a:solidFill>
              <a:latin typeface="ITC Avant Garde Pro Md" panose="020B0602020202020204" pitchFamily="34" charset="0"/>
            </a:endParaRPr>
          </a:p>
          <a:p>
            <a:pPr marL="342900" indent="-34290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  <a:t>Framework: Access, Momentum, Mobility</a:t>
            </a:r>
          </a:p>
          <a:p>
            <a:pPr marL="342900" indent="-34290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ITC Avant Garde Pro Bk" panose="020B0502020202020204" pitchFamily="34" charset="0"/>
            </a:endParaRPr>
          </a:p>
          <a:p>
            <a:pPr marL="342900" indent="-34290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  <a:t>What does the research say?</a:t>
            </a:r>
          </a:p>
          <a:p>
            <a:pPr marL="342900" indent="-34290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ITC Avant Garde Pro Bk" panose="020B0502020202020204" pitchFamily="34" charset="0"/>
            </a:endParaRPr>
          </a:p>
          <a:p>
            <a:pPr marL="342900" indent="-34290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  <a:t>Challenges at each stage</a:t>
            </a:r>
          </a:p>
          <a:p>
            <a:pPr marL="342900" indent="-34290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ITC Avant Garde Pro Bk" panose="020B0502020202020204" pitchFamily="34" charset="0"/>
            </a:endParaRPr>
          </a:p>
          <a:p>
            <a:pPr marL="342900" indent="-342900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  <a:t>Policy/Practice implications</a:t>
            </a:r>
          </a:p>
          <a:p>
            <a:pPr>
              <a:lnSpc>
                <a:spcPct val="100000"/>
              </a:lnSpc>
            </a:pPr>
            <a:r>
              <a:rPr lang="en-US" sz="1600" spc="300" dirty="0">
                <a:solidFill>
                  <a:schemeClr val="bg1"/>
                </a:solidFill>
                <a:latin typeface="ITC Avant Garde Pro Bk" panose="020B0502020202020204" pitchFamily="34" charset="0"/>
              </a:rPr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DADCC23-FCE6-C7D8-067C-EFB034CC4EA8}"/>
              </a:ext>
            </a:extLst>
          </p:cNvPr>
          <p:cNvGrpSpPr/>
          <p:nvPr/>
        </p:nvGrpSpPr>
        <p:grpSpPr>
          <a:xfrm>
            <a:off x="6096000" y="6289705"/>
            <a:ext cx="5722834" cy="400045"/>
            <a:chOff x="6096000" y="6289705"/>
            <a:chExt cx="5722834" cy="40004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88811DE-40B0-26BB-48D0-49980A2C6917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6289705"/>
              <a:ext cx="545791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27678BB-C85B-644D-A8AD-5FA7374AFCB5}"/>
                </a:ext>
              </a:extLst>
            </p:cNvPr>
            <p:cNvSpPr txBox="1"/>
            <p:nvPr/>
          </p:nvSpPr>
          <p:spPr>
            <a:xfrm>
              <a:off x="6096000" y="6443529"/>
              <a:ext cx="572283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spc="600" dirty="0">
                  <a:solidFill>
                    <a:schemeClr val="bg1"/>
                  </a:solidFill>
                  <a:latin typeface="ITC Avant Garde Pro Md" panose="020B0602020202020204" pitchFamily="34" charset="0"/>
                </a:rPr>
                <a:t>CONNECTING AND CONVENING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3225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D5FC5F-0FFC-8201-8230-91F6CF9DDDF9}"/>
              </a:ext>
            </a:extLst>
          </p:cNvPr>
          <p:cNvSpPr/>
          <p:nvPr/>
        </p:nvSpPr>
        <p:spPr>
          <a:xfrm>
            <a:off x="2894029" y="0"/>
            <a:ext cx="9297971" cy="7001691"/>
          </a:xfrm>
          <a:prstGeom prst="rect">
            <a:avLst/>
          </a:prstGeom>
          <a:solidFill>
            <a:srgbClr val="2D47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F50A9A-DA04-16DC-A0D0-D63377B73630}"/>
              </a:ext>
            </a:extLst>
          </p:cNvPr>
          <p:cNvSpPr/>
          <p:nvPr/>
        </p:nvSpPr>
        <p:spPr>
          <a:xfrm>
            <a:off x="-69669" y="-1"/>
            <a:ext cx="293730" cy="6858001"/>
          </a:xfrm>
          <a:prstGeom prst="rect">
            <a:avLst/>
          </a:prstGeom>
          <a:solidFill>
            <a:srgbClr val="2D47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Google Shape;204;p7"/>
          <p:cNvSpPr txBox="1">
            <a:spLocks noGrp="1"/>
          </p:cNvSpPr>
          <p:nvPr>
            <p:ph type="title"/>
          </p:nvPr>
        </p:nvSpPr>
        <p:spPr>
          <a:xfrm>
            <a:off x="4224746" y="835342"/>
            <a:ext cx="783771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3200" spc="600" dirty="0">
                <a:solidFill>
                  <a:schemeClr val="bg1"/>
                </a:solidFill>
                <a:latin typeface="ITC Avant Garde Pro Md" panose="020B0602020202020204" pitchFamily="34" charset="0"/>
                <a:cs typeface="Calibri" panose="020F0502020204030204" pitchFamily="34" charset="0"/>
              </a:rPr>
              <a:t>CHALLENGES: </a:t>
            </a:r>
            <a:r>
              <a:rPr lang="en-US" sz="3200" b="1" spc="600" dirty="0">
                <a:solidFill>
                  <a:schemeClr val="accent4"/>
                </a:solidFill>
                <a:latin typeface="ITC Avant Garde Pro Md" panose="020B0602020202020204" pitchFamily="34" charset="0"/>
                <a:cs typeface="Calibri" panose="020F0502020204030204" pitchFamily="34" charset="0"/>
              </a:rPr>
              <a:t>ACCESS</a:t>
            </a:r>
          </a:p>
        </p:txBody>
      </p:sp>
      <p:sp>
        <p:nvSpPr>
          <p:cNvPr id="205" name="Google Shape;205;p7"/>
          <p:cNvSpPr txBox="1">
            <a:spLocks noGrp="1"/>
          </p:cNvSpPr>
          <p:nvPr>
            <p:ph type="body" idx="1"/>
          </p:nvPr>
        </p:nvSpPr>
        <p:spPr>
          <a:xfrm>
            <a:off x="4224746" y="2160905"/>
            <a:ext cx="642039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  <a:buSzPts val="2800"/>
            </a:pPr>
            <a: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  <a:cs typeface="Calibri" panose="020F0502020204030204" pitchFamily="34" charset="0"/>
              </a:rPr>
              <a:t>Among high school students: Weak guidance and information, difficulties in key classes, weak CTE options</a:t>
            </a:r>
            <a:b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  <a:cs typeface="Calibri" panose="020F0502020204030204" pitchFamily="34" charset="0"/>
              </a:rPr>
            </a:br>
            <a:endParaRPr sz="1600" dirty="0">
              <a:solidFill>
                <a:schemeClr val="bg1"/>
              </a:solidFill>
              <a:latin typeface="ITC Avant Garde Pro Bk" panose="020B0502020202020204" pitchFamily="34" charset="0"/>
              <a:cs typeface="Calibri" panose="020F0502020204030204" pitchFamily="34" charset="0"/>
            </a:endParaRPr>
          </a:p>
          <a:p>
            <a:pPr marL="342900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  <a:buSzPts val="2800"/>
            </a:pPr>
            <a: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  <a:cs typeface="Calibri" panose="020F0502020204030204" pitchFamily="34" charset="0"/>
              </a:rPr>
              <a:t>Financial burdens: Limited financial aid </a:t>
            </a:r>
            <a:b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  <a:cs typeface="Calibri" panose="020F0502020204030204" pitchFamily="34" charset="0"/>
              </a:rPr>
              <a:t>(Federal: Pell, IBR loans – noncredit?) and burdens of </a:t>
            </a:r>
            <a:b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  <a:cs typeface="Calibri" panose="020F0502020204030204" pitchFamily="34" charset="0"/>
              </a:rPr>
              <a:t>working (full-time)</a:t>
            </a:r>
            <a:b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  <a:cs typeface="Calibri" panose="020F0502020204030204" pitchFamily="34" charset="0"/>
              </a:rPr>
            </a:br>
            <a:endParaRPr sz="1600" dirty="0">
              <a:solidFill>
                <a:schemeClr val="bg1"/>
              </a:solidFill>
              <a:latin typeface="ITC Avant Garde Pro Bk" panose="020B0502020202020204" pitchFamily="34" charset="0"/>
              <a:cs typeface="Calibri" panose="020F0502020204030204" pitchFamily="34" charset="0"/>
            </a:endParaRPr>
          </a:p>
          <a:p>
            <a:pPr marL="342900">
              <a:lnSpc>
                <a:spcPct val="150000"/>
              </a:lnSpc>
              <a:buClr>
                <a:schemeClr val="bg1"/>
              </a:buClr>
              <a:buSzPts val="2800"/>
            </a:pPr>
            <a: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  <a:cs typeface="Calibri" panose="020F0502020204030204" pitchFamily="34" charset="0"/>
              </a:rPr>
              <a:t>Working out child care, transportation</a:t>
            </a:r>
            <a:endParaRPr sz="1600" dirty="0">
              <a:solidFill>
                <a:schemeClr val="bg1"/>
              </a:solidFill>
              <a:latin typeface="ITC Avant Garde Pro Bk" panose="020B050202020202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C9889D9-85BB-058C-73C1-7A8521B30109}"/>
              </a:ext>
            </a:extLst>
          </p:cNvPr>
          <p:cNvGrpSpPr/>
          <p:nvPr/>
        </p:nvGrpSpPr>
        <p:grpSpPr>
          <a:xfrm>
            <a:off x="6096000" y="6289705"/>
            <a:ext cx="5722834" cy="400045"/>
            <a:chOff x="6096000" y="6289705"/>
            <a:chExt cx="5722834" cy="40004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E785E8E-9BD9-8356-2A83-E642F599A17E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6289705"/>
              <a:ext cx="545791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3AD415C-8F84-874A-A7B7-1401C57A9DCA}"/>
                </a:ext>
              </a:extLst>
            </p:cNvPr>
            <p:cNvSpPr txBox="1"/>
            <p:nvPr/>
          </p:nvSpPr>
          <p:spPr>
            <a:xfrm>
              <a:off x="6096000" y="6443529"/>
              <a:ext cx="572283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spc="600" dirty="0">
                  <a:solidFill>
                    <a:schemeClr val="bg1"/>
                  </a:solidFill>
                  <a:latin typeface="ITC Avant Garde Pro Md" panose="020B0602020202020204" pitchFamily="34" charset="0"/>
                </a:rPr>
                <a:t>CONNECTING AND CONVENING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9990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58EBEB-E80D-FFB9-4AB2-D2D059FC0AAF}"/>
              </a:ext>
            </a:extLst>
          </p:cNvPr>
          <p:cNvSpPr/>
          <p:nvPr/>
        </p:nvSpPr>
        <p:spPr>
          <a:xfrm>
            <a:off x="2894029" y="0"/>
            <a:ext cx="9297971" cy="7001691"/>
          </a:xfrm>
          <a:prstGeom prst="rect">
            <a:avLst/>
          </a:prstGeom>
          <a:solidFill>
            <a:srgbClr val="2D47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BAF45D-1F7B-F634-6C9C-1157373469CA}"/>
              </a:ext>
            </a:extLst>
          </p:cNvPr>
          <p:cNvSpPr/>
          <p:nvPr/>
        </p:nvSpPr>
        <p:spPr>
          <a:xfrm>
            <a:off x="-69669" y="-1"/>
            <a:ext cx="293730" cy="6858001"/>
          </a:xfrm>
          <a:prstGeom prst="rect">
            <a:avLst/>
          </a:prstGeom>
          <a:solidFill>
            <a:srgbClr val="2D47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66FF75-F670-A5CC-7F99-3ED1C7BCAB03}"/>
              </a:ext>
            </a:extLst>
          </p:cNvPr>
          <p:cNvSpPr txBox="1"/>
          <p:nvPr/>
        </p:nvSpPr>
        <p:spPr>
          <a:xfrm>
            <a:off x="4737410" y="2305614"/>
            <a:ext cx="56112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pc="600" dirty="0">
                <a:solidFill>
                  <a:schemeClr val="bg1"/>
                </a:solidFill>
                <a:latin typeface="ITC Avant Garde Pro Md" panose="020B0602020202020204" pitchFamily="34" charset="0"/>
              </a:rPr>
              <a:t>CAN THE COLLEGE OF SOUTHERN MARYLAND </a:t>
            </a:r>
            <a:r>
              <a:rPr lang="en-US" sz="2800" b="1" spc="600" dirty="0">
                <a:solidFill>
                  <a:schemeClr val="accent4"/>
                </a:solidFill>
                <a:latin typeface="ITC Avant Garde Pro Md" panose="020B0602020202020204" pitchFamily="34" charset="0"/>
              </a:rPr>
              <a:t>IMPROVE UPWARD MOBILITY FOR LOCAL RESIDENTS?</a:t>
            </a:r>
            <a:endParaRPr lang="en-US" sz="2800" spc="600" dirty="0">
              <a:solidFill>
                <a:schemeClr val="bg1"/>
              </a:solidFill>
              <a:latin typeface="ITC Avant Garde Pro Bk" panose="020B0502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00D5DCC-D004-40E0-BBF3-2BB66DF12F8A}"/>
              </a:ext>
            </a:extLst>
          </p:cNvPr>
          <p:cNvGrpSpPr/>
          <p:nvPr/>
        </p:nvGrpSpPr>
        <p:grpSpPr>
          <a:xfrm>
            <a:off x="6096000" y="6289705"/>
            <a:ext cx="5722834" cy="400045"/>
            <a:chOff x="6096000" y="6289705"/>
            <a:chExt cx="5722834" cy="400045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D23574AE-E4BC-FF65-5AD4-0D4876705DBF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6289705"/>
              <a:ext cx="545791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31E9297-B92E-D371-4C3A-6EE6CBDB73B7}"/>
                </a:ext>
              </a:extLst>
            </p:cNvPr>
            <p:cNvSpPr txBox="1"/>
            <p:nvPr/>
          </p:nvSpPr>
          <p:spPr>
            <a:xfrm>
              <a:off x="6096000" y="6443529"/>
              <a:ext cx="572283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spc="600" dirty="0">
                  <a:solidFill>
                    <a:schemeClr val="bg1"/>
                  </a:solidFill>
                  <a:latin typeface="ITC Avant Garde Pro Md" panose="020B0602020202020204" pitchFamily="34" charset="0"/>
                </a:rPr>
                <a:t>CONNECTING AND CONVENING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3573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7A56A8-4BFF-1A2D-A971-C7F61F3EE304}"/>
              </a:ext>
            </a:extLst>
          </p:cNvPr>
          <p:cNvSpPr/>
          <p:nvPr/>
        </p:nvSpPr>
        <p:spPr>
          <a:xfrm>
            <a:off x="-91439" y="0"/>
            <a:ext cx="12283440" cy="7001691"/>
          </a:xfrm>
          <a:prstGeom prst="rect">
            <a:avLst/>
          </a:prstGeom>
          <a:solidFill>
            <a:srgbClr val="2D47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Google Shape;204;p7">
            <a:extLst>
              <a:ext uri="{FF2B5EF4-FFF2-40B4-BE49-F238E27FC236}">
                <a16:creationId xmlns:a16="http://schemas.microsoft.com/office/drawing/2014/main" id="{880F7F6C-8CCB-8598-4C35-B9C0BFE733AD}"/>
              </a:ext>
            </a:extLst>
          </p:cNvPr>
          <p:cNvSpPr txBox="1">
            <a:spLocks/>
          </p:cNvSpPr>
          <p:nvPr/>
        </p:nvSpPr>
        <p:spPr>
          <a:xfrm>
            <a:off x="2510246" y="804862"/>
            <a:ext cx="783771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0000"/>
              </a:lnSpc>
              <a:buSzPts val="4400"/>
            </a:pPr>
            <a:r>
              <a:rPr lang="en-US" sz="3200" spc="600" dirty="0">
                <a:solidFill>
                  <a:schemeClr val="bg1"/>
                </a:solidFill>
                <a:latin typeface="ITC Avant Garde Pro Md" panose="020B0602020202020204" pitchFamily="34" charset="0"/>
                <a:cs typeface="Calibri" panose="020F0502020204030204" pitchFamily="34" charset="0"/>
              </a:rPr>
              <a:t>CHALLENGES: </a:t>
            </a:r>
            <a:r>
              <a:rPr lang="en-US" sz="3200" b="1" spc="600" dirty="0">
                <a:solidFill>
                  <a:schemeClr val="accent4"/>
                </a:solidFill>
                <a:latin typeface="ITC Avant Garde Pro Md" panose="020B0602020202020204" pitchFamily="34" charset="0"/>
                <a:cs typeface="Calibri" panose="020F0502020204030204" pitchFamily="34" charset="0"/>
              </a:rPr>
              <a:t>MOMENTUM</a:t>
            </a:r>
            <a:r>
              <a:rPr lang="en-US" sz="3200" spc="600" dirty="0">
                <a:solidFill>
                  <a:schemeClr val="bg1"/>
                </a:solidFill>
                <a:latin typeface="ITC Avant Garde Pro Md" panose="020B0602020202020204" pitchFamily="34" charset="0"/>
                <a:cs typeface="Calibri" panose="020F0502020204030204" pitchFamily="34" charset="0"/>
              </a:rPr>
              <a:t> (COMPLETION)</a:t>
            </a:r>
            <a:endParaRPr lang="en-US" sz="3200" b="1" spc="600" dirty="0">
              <a:solidFill>
                <a:schemeClr val="accent4"/>
              </a:solidFill>
              <a:latin typeface="ITC Avant Garde Pro Md" panose="020B06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11" name="Google Shape;211;p8"/>
          <p:cNvSpPr txBox="1">
            <a:spLocks noGrp="1"/>
          </p:cNvSpPr>
          <p:nvPr>
            <p:ph type="body" idx="1"/>
          </p:nvPr>
        </p:nvSpPr>
        <p:spPr>
          <a:xfrm>
            <a:off x="2510246" y="2217057"/>
            <a:ext cx="7837714" cy="4326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1600" b="1" dirty="0">
                <a:solidFill>
                  <a:schemeClr val="accent4"/>
                </a:solidFill>
                <a:latin typeface="ITC Avant Garde Pro Md" panose="020B0602020202020204" pitchFamily="34" charset="0"/>
                <a:cs typeface="Calibri" panose="020F0502020204030204" pitchFamily="34" charset="0"/>
              </a:rPr>
              <a:t>LOW CC COMPLETION RATES: WHY?</a:t>
            </a:r>
            <a:endParaRPr sz="1600" b="1" dirty="0">
              <a:solidFill>
                <a:schemeClr val="bg1"/>
              </a:solidFill>
              <a:latin typeface="ITC Avant Garde Pro Md" panose="020B060202020202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buChar char="•"/>
            </a:pPr>
            <a: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  <a:cs typeface="Calibri" panose="020F0502020204030204" pitchFamily="34" charset="0"/>
              </a:rPr>
              <a:t>Academic preparation – developmental education, course completion (esp. key gateway classes) – missing foundational skills</a:t>
            </a:r>
            <a:endParaRPr sz="1600" dirty="0">
              <a:solidFill>
                <a:schemeClr val="bg1"/>
              </a:solidFill>
              <a:latin typeface="ITC Avant Garde Pro Bk" panose="020B050202020202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buChar char="•"/>
            </a:pPr>
            <a: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  <a:cs typeface="Calibri" panose="020F0502020204030204" pitchFamily="34" charset="0"/>
              </a:rPr>
              <a:t>Expectations and nonlinear paths – time “wasted”</a:t>
            </a:r>
            <a:endParaRPr sz="1600" dirty="0">
              <a:solidFill>
                <a:schemeClr val="bg1"/>
              </a:solidFill>
              <a:latin typeface="ITC Avant Garde Pro Bk" panose="020B050202020202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buChar char="•"/>
            </a:pPr>
            <a: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  <a:cs typeface="Calibri" panose="020F0502020204030204" pitchFamily="34" charset="0"/>
              </a:rPr>
              <a:t>Institutional factors – FC v. NFC, academics v. workforce, governance</a:t>
            </a:r>
            <a:endParaRPr sz="1600" dirty="0">
              <a:solidFill>
                <a:schemeClr val="bg1"/>
              </a:solidFill>
              <a:latin typeface="ITC Avant Garde Pro Bk" panose="020B050202020202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buChar char="•"/>
            </a:pPr>
            <a: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  <a:cs typeface="Calibri" panose="020F0502020204030204" pitchFamily="34" charset="0"/>
              </a:rPr>
              <a:t>Life happens</a:t>
            </a:r>
            <a:endParaRPr sz="1600" dirty="0">
              <a:solidFill>
                <a:schemeClr val="bg1"/>
              </a:solidFill>
              <a:latin typeface="ITC Avant Garde Pro Bk" panose="020B050202020202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EEAD071-D52C-1929-3BD5-5B51135E35BA}"/>
              </a:ext>
            </a:extLst>
          </p:cNvPr>
          <p:cNvGrpSpPr/>
          <p:nvPr/>
        </p:nvGrpSpPr>
        <p:grpSpPr>
          <a:xfrm>
            <a:off x="6096000" y="6289705"/>
            <a:ext cx="5722834" cy="400045"/>
            <a:chOff x="6096000" y="6289705"/>
            <a:chExt cx="5722834" cy="40004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8703295-CE5F-22BC-94B1-57C24A4DC3D4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6289705"/>
              <a:ext cx="545791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741BD79-9772-359F-E2CE-E01E8E887009}"/>
                </a:ext>
              </a:extLst>
            </p:cNvPr>
            <p:cNvSpPr txBox="1"/>
            <p:nvPr/>
          </p:nvSpPr>
          <p:spPr>
            <a:xfrm>
              <a:off x="6096000" y="6443529"/>
              <a:ext cx="572283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spc="600" dirty="0">
                  <a:solidFill>
                    <a:schemeClr val="bg1"/>
                  </a:solidFill>
                  <a:latin typeface="ITC Avant Garde Pro Md" panose="020B0602020202020204" pitchFamily="34" charset="0"/>
                </a:rPr>
                <a:t>CONNECTING AND CONVENING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1443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05CF2C-2122-DA9E-5009-224978B01C5A}"/>
              </a:ext>
            </a:extLst>
          </p:cNvPr>
          <p:cNvSpPr/>
          <p:nvPr/>
        </p:nvSpPr>
        <p:spPr>
          <a:xfrm>
            <a:off x="1" y="0"/>
            <a:ext cx="12192000" cy="7001691"/>
          </a:xfrm>
          <a:prstGeom prst="rect">
            <a:avLst/>
          </a:prstGeom>
          <a:solidFill>
            <a:srgbClr val="2D47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Google Shape;204;p7">
            <a:extLst>
              <a:ext uri="{FF2B5EF4-FFF2-40B4-BE49-F238E27FC236}">
                <a16:creationId xmlns:a16="http://schemas.microsoft.com/office/drawing/2014/main" id="{06E642D2-C80E-62A5-4F78-F6FE4EF8221E}"/>
              </a:ext>
            </a:extLst>
          </p:cNvPr>
          <p:cNvSpPr txBox="1">
            <a:spLocks/>
          </p:cNvSpPr>
          <p:nvPr/>
        </p:nvSpPr>
        <p:spPr>
          <a:xfrm>
            <a:off x="1215571" y="977582"/>
            <a:ext cx="783771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  <a:buSzPts val="4400"/>
            </a:pPr>
            <a:r>
              <a:rPr lang="en-US" sz="3200" spc="300" dirty="0">
                <a:solidFill>
                  <a:schemeClr val="bg1"/>
                </a:solidFill>
                <a:latin typeface="ITC Avant Garde Pro Md" panose="020B0602020202020204" pitchFamily="34" charset="0"/>
                <a:cs typeface="Calibri" panose="020F0502020204030204" pitchFamily="34" charset="0"/>
              </a:rPr>
              <a:t>CHALLENGES: </a:t>
            </a:r>
            <a:r>
              <a:rPr lang="en-US" sz="3200" b="1" spc="300" dirty="0">
                <a:solidFill>
                  <a:schemeClr val="accent4"/>
                </a:solidFill>
                <a:latin typeface="ITC Avant Garde Pro Md" panose="020B0602020202020204" pitchFamily="34" charset="0"/>
                <a:cs typeface="Calibri" panose="020F0502020204030204" pitchFamily="34" charset="0"/>
              </a:rPr>
              <a:t>UPWARD MOBILITY</a:t>
            </a:r>
          </a:p>
        </p:txBody>
      </p:sp>
      <p:sp>
        <p:nvSpPr>
          <p:cNvPr id="217" name="Google Shape;217;p9"/>
          <p:cNvSpPr txBox="1">
            <a:spLocks noGrp="1"/>
          </p:cNvSpPr>
          <p:nvPr>
            <p:ph type="body" idx="1"/>
          </p:nvPr>
        </p:nvSpPr>
        <p:spPr>
          <a:xfrm>
            <a:off x="1215571" y="2303145"/>
            <a:ext cx="493122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41934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800"/>
              <a:buChar char="•"/>
            </a:pPr>
            <a: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  <a:t>Not just completion – but credentials with </a:t>
            </a:r>
            <a:b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  <a:t>labor market value</a:t>
            </a:r>
            <a:endParaRPr sz="1600" dirty="0">
              <a:solidFill>
                <a:schemeClr val="bg1"/>
              </a:solidFill>
              <a:latin typeface="ITC Avant Garde Pro Bk" panose="020B0502020202020204" pitchFamily="34" charset="0"/>
            </a:endParaRPr>
          </a:p>
          <a:p>
            <a:pPr marL="228600" lvl="0" indent="-241934" algn="l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buChar char="•"/>
            </a:pPr>
            <a: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  <a:t>Terminal Liberal Arts AAs: No real value (relative to HS)</a:t>
            </a:r>
            <a:endParaRPr sz="1600" dirty="0">
              <a:solidFill>
                <a:schemeClr val="bg1"/>
              </a:solidFill>
              <a:latin typeface="ITC Avant Garde Pro Bk" panose="020B0502020202020204" pitchFamily="34" charset="0"/>
            </a:endParaRPr>
          </a:p>
          <a:p>
            <a:pPr marL="228600" lvl="0" indent="-241934" algn="l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buChar char="•"/>
            </a:pPr>
            <a: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  <a:t>On average: AAs&gt;Certs, FC&gt;NFC, LT&gt;ST – </a:t>
            </a:r>
            <a:b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  <a:t>but much variation by field of study, industry, variation in career mobility, too</a:t>
            </a:r>
            <a:endParaRPr sz="1600" dirty="0">
              <a:solidFill>
                <a:schemeClr val="bg1"/>
              </a:solidFill>
              <a:latin typeface="ITC Avant Garde Pro Bk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393B78-742C-FCD1-281C-8A66C33DF1FF}"/>
              </a:ext>
            </a:extLst>
          </p:cNvPr>
          <p:cNvSpPr txBox="1"/>
          <p:nvPr/>
        </p:nvSpPr>
        <p:spPr>
          <a:xfrm>
            <a:off x="6440716" y="2303145"/>
            <a:ext cx="4931229" cy="2660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0" indent="-241934" algn="l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buChar char="•"/>
            </a:pPr>
            <a: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  <a:t>CC engagement with regional employers – </a:t>
            </a:r>
            <a:b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  <a:t>should be two-way street </a:t>
            </a:r>
          </a:p>
          <a:p>
            <a:pPr marL="228600" lvl="0" indent="-241934" algn="l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buChar char="•"/>
            </a:pPr>
            <a: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  <a:t>CC transfers to four-year as well</a:t>
            </a:r>
          </a:p>
          <a:p>
            <a:pPr marL="228600" lvl="0" indent="-241934" algn="l" rtl="0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buChar char="•"/>
            </a:pPr>
            <a: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  <a:t>Goal: Lots of successful pathways from which well-informed students choose what’s best for them (with appropriate guidance)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356226-F0B8-0C5C-759A-27FF063C2004}"/>
              </a:ext>
            </a:extLst>
          </p:cNvPr>
          <p:cNvGrpSpPr/>
          <p:nvPr/>
        </p:nvGrpSpPr>
        <p:grpSpPr>
          <a:xfrm>
            <a:off x="6096000" y="6289705"/>
            <a:ext cx="5722834" cy="400045"/>
            <a:chOff x="6096000" y="6289705"/>
            <a:chExt cx="5722834" cy="40004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3817E8D-96CE-DF6F-8B1A-195142007B33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6289705"/>
              <a:ext cx="545791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C159135-9601-4835-9999-AC379FDC2FFC}"/>
                </a:ext>
              </a:extLst>
            </p:cNvPr>
            <p:cNvSpPr txBox="1"/>
            <p:nvPr/>
          </p:nvSpPr>
          <p:spPr>
            <a:xfrm>
              <a:off x="6096000" y="6443529"/>
              <a:ext cx="572283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spc="600" dirty="0">
                  <a:solidFill>
                    <a:schemeClr val="bg1"/>
                  </a:solidFill>
                  <a:latin typeface="ITC Avant Garde Pro Md" panose="020B0602020202020204" pitchFamily="34" charset="0"/>
                </a:rPr>
                <a:t>CONNECTING AND CONVENING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5978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E01ACC-2886-D745-4093-7A5A7FD955AA}"/>
              </a:ext>
            </a:extLst>
          </p:cNvPr>
          <p:cNvSpPr/>
          <p:nvPr/>
        </p:nvSpPr>
        <p:spPr>
          <a:xfrm>
            <a:off x="1" y="0"/>
            <a:ext cx="12192000" cy="7001691"/>
          </a:xfrm>
          <a:prstGeom prst="rect">
            <a:avLst/>
          </a:prstGeom>
          <a:solidFill>
            <a:srgbClr val="2D47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Google Shape;204;p7">
            <a:extLst>
              <a:ext uri="{FF2B5EF4-FFF2-40B4-BE49-F238E27FC236}">
                <a16:creationId xmlns:a16="http://schemas.microsoft.com/office/drawing/2014/main" id="{E30CC5B2-FFB7-DAE7-C77B-45BE4F66E6C5}"/>
              </a:ext>
            </a:extLst>
          </p:cNvPr>
          <p:cNvSpPr txBox="1">
            <a:spLocks/>
          </p:cNvSpPr>
          <p:nvPr/>
        </p:nvSpPr>
        <p:spPr>
          <a:xfrm>
            <a:off x="1439090" y="1181099"/>
            <a:ext cx="950323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  <a:buSzPts val="4400"/>
            </a:pPr>
            <a:r>
              <a:rPr lang="en-US" sz="3200" spc="600" dirty="0">
                <a:solidFill>
                  <a:schemeClr val="bg1"/>
                </a:solidFill>
                <a:latin typeface="ITC Avant Garde Pro Md" panose="020B0602020202020204" pitchFamily="34" charset="0"/>
                <a:cs typeface="Calibri" panose="020F0502020204030204" pitchFamily="34" charset="0"/>
              </a:rPr>
              <a:t>POLICY/PRACTICE IMPLICATIONS: </a:t>
            </a:r>
            <a:r>
              <a:rPr lang="en-US" sz="3200" b="1" spc="600" dirty="0">
                <a:solidFill>
                  <a:schemeClr val="accent4"/>
                </a:solidFill>
                <a:latin typeface="ITC Avant Garde Pro Md" panose="020B0602020202020204" pitchFamily="34" charset="0"/>
                <a:cs typeface="Calibri" panose="020F0502020204030204" pitchFamily="34" charset="0"/>
              </a:rPr>
              <a:t>ACCESS</a:t>
            </a:r>
          </a:p>
        </p:txBody>
      </p:sp>
      <p:sp>
        <p:nvSpPr>
          <p:cNvPr id="4" name="Google Shape;217;p9">
            <a:extLst>
              <a:ext uri="{FF2B5EF4-FFF2-40B4-BE49-F238E27FC236}">
                <a16:creationId xmlns:a16="http://schemas.microsoft.com/office/drawing/2014/main" id="{CD9456E6-E678-0EB6-F484-A62816DE44E7}"/>
              </a:ext>
            </a:extLst>
          </p:cNvPr>
          <p:cNvSpPr txBox="1">
            <a:spLocks/>
          </p:cNvSpPr>
          <p:nvPr/>
        </p:nvSpPr>
        <p:spPr>
          <a:xfrm>
            <a:off x="1439092" y="2506662"/>
            <a:ext cx="450668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-241934">
              <a:lnSpc>
                <a:spcPct val="160000"/>
              </a:lnSpc>
              <a:spcBef>
                <a:spcPts val="0"/>
              </a:spcBef>
              <a:buClr>
                <a:schemeClr val="bg1"/>
              </a:buClr>
              <a:buSzPts val="2800"/>
            </a:pPr>
            <a: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  <a:t>Outreach to high schools: Labor market and academic info/guidance, pathways</a:t>
            </a:r>
            <a:b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</a:br>
            <a:endParaRPr lang="en-US" sz="1600" dirty="0">
              <a:solidFill>
                <a:schemeClr val="bg1"/>
              </a:solidFill>
              <a:latin typeface="ITC Avant Garde Pro Bk" panose="020B0502020202020204" pitchFamily="34" charset="0"/>
            </a:endParaRPr>
          </a:p>
          <a:p>
            <a:pPr marL="228600" indent="-241934">
              <a:lnSpc>
                <a:spcPct val="160000"/>
              </a:lnSpc>
              <a:spcBef>
                <a:spcPts val="0"/>
              </a:spcBef>
              <a:buClr>
                <a:schemeClr val="bg1"/>
              </a:buClr>
              <a:buSzPts val="2800"/>
            </a:pPr>
            <a: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  <a:t>Financial aid – Including not for </a:t>
            </a:r>
            <a:b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  <a:t>credit – other sources </a:t>
            </a:r>
            <a:b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  <a:t>(Short Pell, Federal Loans with IBR)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FDDCBE-EDDF-1A0D-E6BF-5DD806D89C9F}"/>
              </a:ext>
            </a:extLst>
          </p:cNvPr>
          <p:cNvSpPr txBox="1"/>
          <p:nvPr/>
        </p:nvSpPr>
        <p:spPr>
          <a:xfrm>
            <a:off x="6664236" y="2506662"/>
            <a:ext cx="4506687" cy="2010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2416" indent="-285750">
              <a:lnSpc>
                <a:spcPct val="160000"/>
              </a:lnSpc>
              <a:spcBef>
                <a:spcPts val="0"/>
              </a:spcBef>
              <a:buClr>
                <a:schemeClr val="bg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  <a:t>Financial Aid – WBL and </a:t>
            </a:r>
            <a:b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  <a:t>work-study opportunities</a:t>
            </a:r>
            <a:b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</a:br>
            <a:endParaRPr lang="en-US" sz="1600" dirty="0">
              <a:solidFill>
                <a:schemeClr val="bg1"/>
              </a:solidFill>
              <a:latin typeface="ITC Avant Garde Pro Bk" panose="020B0502020202020204" pitchFamily="34" charset="0"/>
            </a:endParaRPr>
          </a:p>
          <a:p>
            <a:pPr marL="272416" indent="-285750">
              <a:lnSpc>
                <a:spcPct val="160000"/>
              </a:lnSpc>
              <a:spcBef>
                <a:spcPts val="0"/>
              </a:spcBef>
              <a:buClr>
                <a:schemeClr val="bg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  <a:t>Supports – help set up childcare and transportation – guidance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D7708E6-37E6-BF77-3FE2-7A5CD5FF4BCA}"/>
              </a:ext>
            </a:extLst>
          </p:cNvPr>
          <p:cNvGrpSpPr/>
          <p:nvPr/>
        </p:nvGrpSpPr>
        <p:grpSpPr>
          <a:xfrm>
            <a:off x="6096000" y="6289705"/>
            <a:ext cx="5722834" cy="400045"/>
            <a:chOff x="6096000" y="6289705"/>
            <a:chExt cx="5722834" cy="40004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E24BE6E-0611-6A3A-7447-9D6C693DAEDB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6289705"/>
              <a:ext cx="545791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39C201-095E-7799-BDF8-CA4AF22F9850}"/>
                </a:ext>
              </a:extLst>
            </p:cNvPr>
            <p:cNvSpPr txBox="1"/>
            <p:nvPr/>
          </p:nvSpPr>
          <p:spPr>
            <a:xfrm>
              <a:off x="6096000" y="6443529"/>
              <a:ext cx="572283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spc="600" dirty="0">
                  <a:solidFill>
                    <a:schemeClr val="bg1"/>
                  </a:solidFill>
                  <a:latin typeface="ITC Avant Garde Pro Md" panose="020B0602020202020204" pitchFamily="34" charset="0"/>
                </a:rPr>
                <a:t>CONNECTING AND CONVENING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3531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AC0D5B-6A00-A58D-2B21-811DC6E807E8}"/>
              </a:ext>
            </a:extLst>
          </p:cNvPr>
          <p:cNvSpPr/>
          <p:nvPr/>
        </p:nvSpPr>
        <p:spPr>
          <a:xfrm>
            <a:off x="1" y="0"/>
            <a:ext cx="12192000" cy="7001691"/>
          </a:xfrm>
          <a:prstGeom prst="rect">
            <a:avLst/>
          </a:prstGeom>
          <a:solidFill>
            <a:srgbClr val="2D47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Google Shape;204;p7">
            <a:extLst>
              <a:ext uri="{FF2B5EF4-FFF2-40B4-BE49-F238E27FC236}">
                <a16:creationId xmlns:a16="http://schemas.microsoft.com/office/drawing/2014/main" id="{9FE6D466-F81B-BE49-4A50-DF353BD593BE}"/>
              </a:ext>
            </a:extLst>
          </p:cNvPr>
          <p:cNvSpPr txBox="1">
            <a:spLocks/>
          </p:cNvSpPr>
          <p:nvPr/>
        </p:nvSpPr>
        <p:spPr>
          <a:xfrm>
            <a:off x="1489890" y="1058862"/>
            <a:ext cx="950323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  <a:buSzPts val="4400"/>
            </a:pPr>
            <a:r>
              <a:rPr lang="en-US" sz="3200" spc="600" dirty="0">
                <a:solidFill>
                  <a:schemeClr val="bg1"/>
                </a:solidFill>
                <a:latin typeface="ITC Avant Garde Pro Md" panose="020B0602020202020204" pitchFamily="34" charset="0"/>
                <a:cs typeface="Calibri" panose="020F0502020204030204" pitchFamily="34" charset="0"/>
              </a:rPr>
              <a:t>POLICY/PRACTICE IMPLICATIONS: </a:t>
            </a:r>
            <a:r>
              <a:rPr lang="en-US" sz="3200" b="1" spc="600" dirty="0">
                <a:solidFill>
                  <a:schemeClr val="accent4"/>
                </a:solidFill>
                <a:latin typeface="ITC Avant Garde Pro Md" panose="020B0602020202020204" pitchFamily="34" charset="0"/>
                <a:cs typeface="Calibri" panose="020F0502020204030204" pitchFamily="34" charset="0"/>
              </a:rPr>
              <a:t>MOMENTUM</a:t>
            </a:r>
          </a:p>
        </p:txBody>
      </p:sp>
      <p:sp>
        <p:nvSpPr>
          <p:cNvPr id="4" name="Google Shape;217;p9">
            <a:extLst>
              <a:ext uri="{FF2B5EF4-FFF2-40B4-BE49-F238E27FC236}">
                <a16:creationId xmlns:a16="http://schemas.microsoft.com/office/drawing/2014/main" id="{476F6261-C8E7-6FC5-A7A8-28EBEF785318}"/>
              </a:ext>
            </a:extLst>
          </p:cNvPr>
          <p:cNvSpPr txBox="1">
            <a:spLocks/>
          </p:cNvSpPr>
          <p:nvPr/>
        </p:nvSpPr>
        <p:spPr>
          <a:xfrm>
            <a:off x="1489892" y="2384425"/>
            <a:ext cx="450668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-241934">
              <a:lnSpc>
                <a:spcPct val="160000"/>
              </a:lnSpc>
              <a:spcBef>
                <a:spcPts val="0"/>
              </a:spcBef>
              <a:buClr>
                <a:schemeClr val="bg1"/>
              </a:buClr>
              <a:buSzPts val="2800"/>
            </a:pPr>
            <a: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  <a:t>Academics: Efficient and effective developmental education – </a:t>
            </a:r>
            <a:b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  <a:t>focus on foundational skills </a:t>
            </a:r>
            <a:b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  <a:t>(including digital)</a:t>
            </a:r>
            <a:b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</a:br>
            <a:endParaRPr lang="en-US" sz="1600" dirty="0">
              <a:solidFill>
                <a:schemeClr val="bg1"/>
              </a:solidFill>
              <a:latin typeface="ITC Avant Garde Pro Bk" panose="020B0502020202020204" pitchFamily="34" charset="0"/>
            </a:endParaRPr>
          </a:p>
          <a:p>
            <a:pPr marL="228600" indent="-241934">
              <a:lnSpc>
                <a:spcPct val="160000"/>
              </a:lnSpc>
              <a:spcBef>
                <a:spcPts val="0"/>
              </a:spcBef>
              <a:buClr>
                <a:schemeClr val="bg1"/>
              </a:buClr>
              <a:buSzPts val="2800"/>
            </a:pPr>
            <a: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  <a:t>Academics: Use data to identify </a:t>
            </a:r>
            <a:b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  <a:t>students with needs – supportive tutoring, coaching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730A24-2663-4EAA-A159-436077B33C30}"/>
              </a:ext>
            </a:extLst>
          </p:cNvPr>
          <p:cNvSpPr txBox="1"/>
          <p:nvPr/>
        </p:nvSpPr>
        <p:spPr>
          <a:xfrm>
            <a:off x="6633392" y="2384425"/>
            <a:ext cx="4718956" cy="2010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2416" indent="-285750">
              <a:lnSpc>
                <a:spcPct val="160000"/>
              </a:lnSpc>
              <a:spcBef>
                <a:spcPts val="0"/>
              </a:spcBef>
              <a:buClr>
                <a:schemeClr val="bg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  <a:t>Academic guidance! </a:t>
            </a:r>
            <a:b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  <a:t>(Guided Pathways?)</a:t>
            </a:r>
            <a:b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</a:br>
            <a:endParaRPr lang="en-US" sz="1600" dirty="0">
              <a:solidFill>
                <a:schemeClr val="bg1"/>
              </a:solidFill>
              <a:latin typeface="ITC Avant Garde Pro Bk" panose="020B0502020202020204" pitchFamily="34" charset="0"/>
            </a:endParaRPr>
          </a:p>
          <a:p>
            <a:pPr marL="272416" indent="-285750">
              <a:lnSpc>
                <a:spcPct val="160000"/>
              </a:lnSpc>
              <a:spcBef>
                <a:spcPts val="0"/>
              </a:spcBef>
              <a:buClr>
                <a:schemeClr val="bg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  <a:t>Emergency cash assistance </a:t>
            </a:r>
            <a:b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  <a:t>and case management  (stay the course)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E75CA4B-F715-6038-EB08-18F5A8704C81}"/>
              </a:ext>
            </a:extLst>
          </p:cNvPr>
          <p:cNvGrpSpPr/>
          <p:nvPr/>
        </p:nvGrpSpPr>
        <p:grpSpPr>
          <a:xfrm>
            <a:off x="6096000" y="6289705"/>
            <a:ext cx="5722834" cy="400045"/>
            <a:chOff x="6096000" y="6289705"/>
            <a:chExt cx="5722834" cy="40004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79E29C-ECDC-7EAA-D031-4D0D794471BF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6289705"/>
              <a:ext cx="545791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3292686-CDFC-EC28-C94C-D812F21B095F}"/>
                </a:ext>
              </a:extLst>
            </p:cNvPr>
            <p:cNvSpPr txBox="1"/>
            <p:nvPr/>
          </p:nvSpPr>
          <p:spPr>
            <a:xfrm>
              <a:off x="6096000" y="6443529"/>
              <a:ext cx="572283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spc="600" dirty="0">
                  <a:solidFill>
                    <a:schemeClr val="bg1"/>
                  </a:solidFill>
                  <a:latin typeface="ITC Avant Garde Pro Md" panose="020B0602020202020204" pitchFamily="34" charset="0"/>
                </a:rPr>
                <a:t>CONNECTING AND CONVENING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83135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095A6A-2408-A04E-C74B-D14D8F8BB15D}"/>
              </a:ext>
            </a:extLst>
          </p:cNvPr>
          <p:cNvSpPr/>
          <p:nvPr/>
        </p:nvSpPr>
        <p:spPr>
          <a:xfrm>
            <a:off x="1" y="0"/>
            <a:ext cx="12192000" cy="7001691"/>
          </a:xfrm>
          <a:prstGeom prst="rect">
            <a:avLst/>
          </a:prstGeom>
          <a:solidFill>
            <a:srgbClr val="2D47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Google Shape;204;p7">
            <a:extLst>
              <a:ext uri="{FF2B5EF4-FFF2-40B4-BE49-F238E27FC236}">
                <a16:creationId xmlns:a16="http://schemas.microsoft.com/office/drawing/2014/main" id="{EB4F2670-611E-E8FD-7C06-D9717C72DA22}"/>
              </a:ext>
            </a:extLst>
          </p:cNvPr>
          <p:cNvSpPr txBox="1">
            <a:spLocks/>
          </p:cNvSpPr>
          <p:nvPr/>
        </p:nvSpPr>
        <p:spPr>
          <a:xfrm>
            <a:off x="1344385" y="1182234"/>
            <a:ext cx="950323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  <a:buSzPts val="4400"/>
            </a:pPr>
            <a:r>
              <a:rPr lang="en-US" sz="3200" spc="600" dirty="0">
                <a:solidFill>
                  <a:schemeClr val="bg1"/>
                </a:solidFill>
                <a:latin typeface="ITC Avant Garde Pro Md" panose="020B0602020202020204" pitchFamily="34" charset="0"/>
                <a:cs typeface="Calibri" panose="020F0502020204030204" pitchFamily="34" charset="0"/>
              </a:rPr>
              <a:t>POLICY/PRACTICE IMPLICATIONS: </a:t>
            </a:r>
            <a:r>
              <a:rPr lang="en-US" sz="3200" b="1" spc="600" dirty="0">
                <a:solidFill>
                  <a:schemeClr val="accent4"/>
                </a:solidFill>
                <a:latin typeface="ITC Avant Garde Pro Md" panose="020B0602020202020204" pitchFamily="34" charset="0"/>
                <a:cs typeface="Calibri" panose="020F0502020204030204" pitchFamily="34" charset="0"/>
              </a:rPr>
              <a:t>MOBILITY</a:t>
            </a:r>
          </a:p>
        </p:txBody>
      </p:sp>
      <p:sp>
        <p:nvSpPr>
          <p:cNvPr id="4" name="Google Shape;217;p9">
            <a:extLst>
              <a:ext uri="{FF2B5EF4-FFF2-40B4-BE49-F238E27FC236}">
                <a16:creationId xmlns:a16="http://schemas.microsoft.com/office/drawing/2014/main" id="{9AE56385-10EB-AB72-5636-48D23302D8BC}"/>
              </a:ext>
            </a:extLst>
          </p:cNvPr>
          <p:cNvSpPr txBox="1">
            <a:spLocks/>
          </p:cNvSpPr>
          <p:nvPr/>
        </p:nvSpPr>
        <p:spPr>
          <a:xfrm>
            <a:off x="1344387" y="2769055"/>
            <a:ext cx="450668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8600" indent="-241934">
              <a:lnSpc>
                <a:spcPct val="160000"/>
              </a:lnSpc>
              <a:spcBef>
                <a:spcPts val="0"/>
              </a:spcBef>
              <a:buClr>
                <a:schemeClr val="bg1"/>
              </a:buClr>
              <a:buSzPts val="2800"/>
            </a:pPr>
            <a: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  <a:t>Career Guidance – local labor market opportunities – where and what (American job centers)</a:t>
            </a:r>
            <a:b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</a:br>
            <a:endParaRPr lang="en-US" sz="1600" dirty="0">
              <a:solidFill>
                <a:schemeClr val="bg1"/>
              </a:solidFill>
              <a:latin typeface="ITC Avant Garde Pro Bk" panose="020B0502020202020204" pitchFamily="34" charset="0"/>
            </a:endParaRPr>
          </a:p>
          <a:p>
            <a:pPr marL="228600" indent="-241934">
              <a:lnSpc>
                <a:spcPct val="160000"/>
              </a:lnSpc>
              <a:spcBef>
                <a:spcPts val="0"/>
              </a:spcBef>
              <a:buClr>
                <a:schemeClr val="bg1"/>
              </a:buClr>
              <a:buSzPts val="2800"/>
            </a:pPr>
            <a: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  <a:t>Stackable credentials and pathways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DADBC2-2389-D741-A83A-EC4F5D5402F2}"/>
              </a:ext>
            </a:extLst>
          </p:cNvPr>
          <p:cNvSpPr txBox="1"/>
          <p:nvPr/>
        </p:nvSpPr>
        <p:spPr>
          <a:xfrm>
            <a:off x="6487887" y="2769055"/>
            <a:ext cx="4718956" cy="2010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2416" indent="-285750">
              <a:lnSpc>
                <a:spcPct val="160000"/>
              </a:lnSpc>
              <a:spcBef>
                <a:spcPts val="0"/>
              </a:spcBef>
              <a:buClr>
                <a:schemeClr val="bg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  <a:t>Engagement with local employers – broad and deep – work-based learning options (apprenticeship), job placement</a:t>
            </a:r>
            <a:b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</a:br>
            <a:endParaRPr lang="en-US" sz="1600" dirty="0">
              <a:solidFill>
                <a:schemeClr val="bg1"/>
              </a:solidFill>
              <a:latin typeface="ITC Avant Garde Pro Bk" panose="020B0502020202020204" pitchFamily="34" charset="0"/>
            </a:endParaRPr>
          </a:p>
          <a:p>
            <a:pPr marL="272416" indent="-285750">
              <a:lnSpc>
                <a:spcPct val="160000"/>
              </a:lnSpc>
              <a:spcBef>
                <a:spcPts val="0"/>
              </a:spcBef>
              <a:buClr>
                <a:schemeClr val="bg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  <a:t>Transfer pathways, articulation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0D7FCE0-128B-9C9C-6774-3508311F9C84}"/>
              </a:ext>
            </a:extLst>
          </p:cNvPr>
          <p:cNvGrpSpPr/>
          <p:nvPr/>
        </p:nvGrpSpPr>
        <p:grpSpPr>
          <a:xfrm>
            <a:off x="6096000" y="6289705"/>
            <a:ext cx="5722834" cy="400045"/>
            <a:chOff x="6096000" y="6289705"/>
            <a:chExt cx="5722834" cy="40004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62D3DED-7D5D-5782-B905-8ECE06C54471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6289705"/>
              <a:ext cx="545791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5F51F4A-EC69-4740-2305-4C855172AC42}"/>
                </a:ext>
              </a:extLst>
            </p:cNvPr>
            <p:cNvSpPr txBox="1"/>
            <p:nvPr/>
          </p:nvSpPr>
          <p:spPr>
            <a:xfrm>
              <a:off x="6096000" y="6443529"/>
              <a:ext cx="572283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spc="600" dirty="0">
                  <a:solidFill>
                    <a:schemeClr val="bg1"/>
                  </a:solidFill>
                  <a:latin typeface="ITC Avant Garde Pro Md" panose="020B0602020202020204" pitchFamily="34" charset="0"/>
                </a:rPr>
                <a:t>CONNECTING AND CONVENING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56057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6CE6F9-5902-C9B2-0D4A-71A4B842CAD1}"/>
              </a:ext>
            </a:extLst>
          </p:cNvPr>
          <p:cNvSpPr/>
          <p:nvPr/>
        </p:nvSpPr>
        <p:spPr>
          <a:xfrm>
            <a:off x="1" y="0"/>
            <a:ext cx="12192000" cy="7001691"/>
          </a:xfrm>
          <a:prstGeom prst="rect">
            <a:avLst/>
          </a:prstGeom>
          <a:solidFill>
            <a:srgbClr val="2D47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Google Shape;204;p7">
            <a:extLst>
              <a:ext uri="{FF2B5EF4-FFF2-40B4-BE49-F238E27FC236}">
                <a16:creationId xmlns:a16="http://schemas.microsoft.com/office/drawing/2014/main" id="{E971BB90-C492-3D06-C028-61585D27BDCB}"/>
              </a:ext>
            </a:extLst>
          </p:cNvPr>
          <p:cNvSpPr txBox="1">
            <a:spLocks/>
          </p:cNvSpPr>
          <p:nvPr/>
        </p:nvSpPr>
        <p:spPr>
          <a:xfrm>
            <a:off x="1344385" y="1147558"/>
            <a:ext cx="950323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  <a:buSzPts val="4400"/>
            </a:pPr>
            <a:r>
              <a:rPr lang="en-US" sz="3200" spc="600" dirty="0">
                <a:solidFill>
                  <a:schemeClr val="bg1"/>
                </a:solidFill>
                <a:latin typeface="ITC Avant Garde Pro Md" panose="020B0602020202020204" pitchFamily="34" charset="0"/>
                <a:cs typeface="Calibri" panose="020F0502020204030204" pitchFamily="34" charset="0"/>
              </a:rPr>
              <a:t>CAN CSM HELP RAISE MOBILITY? </a:t>
            </a:r>
            <a:r>
              <a:rPr lang="en-US" sz="3200" b="1" spc="600" dirty="0">
                <a:solidFill>
                  <a:schemeClr val="accent4"/>
                </a:solidFill>
                <a:latin typeface="ITC Avant Garde Pro Md" panose="020B0602020202020204" pitchFamily="34" charset="0"/>
                <a:cs typeface="Calibri" panose="020F0502020204030204" pitchFamily="34" charset="0"/>
              </a:rPr>
              <a:t>YES!</a:t>
            </a:r>
          </a:p>
        </p:txBody>
      </p:sp>
      <p:sp>
        <p:nvSpPr>
          <p:cNvPr id="241" name="Google Shape;241;p13"/>
          <p:cNvSpPr txBox="1">
            <a:spLocks noGrp="1"/>
          </p:cNvSpPr>
          <p:nvPr>
            <p:ph type="body" idx="1"/>
          </p:nvPr>
        </p:nvSpPr>
        <p:spPr>
          <a:xfrm>
            <a:off x="1362162" y="2650353"/>
            <a:ext cx="470807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800"/>
              <a:buChar char="•"/>
            </a:pPr>
            <a: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  <a:t>Know strengths and weaknesses </a:t>
            </a:r>
            <a:b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  <a:t>of counties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buChar char="•"/>
            </a:pPr>
            <a: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  <a:t>Awareness of challenges: What and who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buChar char="•"/>
            </a:pPr>
            <a: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  <a:t>Target assistance to who/where needed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AD5C85-5A21-19E2-92BA-25C56DCF5E9D}"/>
              </a:ext>
            </a:extLst>
          </p:cNvPr>
          <p:cNvSpPr txBox="1"/>
          <p:nvPr/>
        </p:nvSpPr>
        <p:spPr>
          <a:xfrm>
            <a:off x="6782162" y="2473121"/>
            <a:ext cx="4708071" cy="2518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buChar char="•"/>
            </a:pPr>
            <a: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  <a:t>Outreach to HS, employers, </a:t>
            </a:r>
            <a:b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  <a:t>four-year institutions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buChar char="•"/>
            </a:pPr>
            <a: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  <a:t>Institutional strengths: Pathways, </a:t>
            </a:r>
            <a:b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  <a:t>guidance – do both academic and workforce well</a:t>
            </a:r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buChar char="•"/>
            </a:pPr>
            <a: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  <a:t>Build on current successes!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D972188-126F-7FA0-9A77-4960CDC8EA26}"/>
              </a:ext>
            </a:extLst>
          </p:cNvPr>
          <p:cNvGrpSpPr/>
          <p:nvPr/>
        </p:nvGrpSpPr>
        <p:grpSpPr>
          <a:xfrm>
            <a:off x="6096000" y="6289705"/>
            <a:ext cx="5722834" cy="400045"/>
            <a:chOff x="6096000" y="6289705"/>
            <a:chExt cx="5722834" cy="400045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6282F036-D5A2-6331-63CB-201F8AE636FD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6289705"/>
              <a:ext cx="545791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DE49567-4A89-3DC3-CDBA-38C3B6C0CAB8}"/>
                </a:ext>
              </a:extLst>
            </p:cNvPr>
            <p:cNvSpPr txBox="1"/>
            <p:nvPr/>
          </p:nvSpPr>
          <p:spPr>
            <a:xfrm>
              <a:off x="6096000" y="6443529"/>
              <a:ext cx="572283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spc="600" dirty="0">
                  <a:solidFill>
                    <a:schemeClr val="bg1"/>
                  </a:solidFill>
                  <a:latin typeface="ITC Avant Garde Pro Md" panose="020B0602020202020204" pitchFamily="34" charset="0"/>
                </a:rPr>
                <a:t>CONNECTING AND CONVENING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9655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16AACF-11DE-56B3-C904-44E1363E8EB0}"/>
              </a:ext>
            </a:extLst>
          </p:cNvPr>
          <p:cNvSpPr/>
          <p:nvPr/>
        </p:nvSpPr>
        <p:spPr>
          <a:xfrm>
            <a:off x="2894029" y="0"/>
            <a:ext cx="9297971" cy="7001691"/>
          </a:xfrm>
          <a:prstGeom prst="rect">
            <a:avLst/>
          </a:prstGeom>
          <a:solidFill>
            <a:srgbClr val="2D47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1" name="Google Shape;91;p2"/>
          <p:cNvSpPr txBox="1">
            <a:spLocks noGrp="1"/>
          </p:cNvSpPr>
          <p:nvPr>
            <p:ph type="body" idx="1"/>
          </p:nvPr>
        </p:nvSpPr>
        <p:spPr>
          <a:xfrm>
            <a:off x="4505153" y="2006600"/>
            <a:ext cx="546180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  <a:buSzPts val="2800"/>
            </a:pPr>
            <a:r>
              <a:rPr lang="en-US" sz="1800" dirty="0">
                <a:solidFill>
                  <a:schemeClr val="bg1"/>
                </a:solidFill>
                <a:latin typeface="ITC Avant Garde Pro Bk" panose="020B0502020202020204" pitchFamily="34" charset="0"/>
              </a:rPr>
              <a:t>Background on upward mobility – </a:t>
            </a:r>
            <a:br>
              <a:rPr lang="en-US" sz="1800" dirty="0">
                <a:solidFill>
                  <a:schemeClr val="bg1"/>
                </a:solidFill>
                <a:latin typeface="ITC Avant Garde Pro Bk" panose="020B0502020202020204" pitchFamily="34" charset="0"/>
              </a:rPr>
            </a:br>
            <a:r>
              <a:rPr lang="en-US" sz="1800" dirty="0">
                <a:solidFill>
                  <a:schemeClr val="bg1"/>
                </a:solidFill>
                <a:latin typeface="ITC Avant Garde Pro Bk" panose="020B0502020202020204" pitchFamily="34" charset="0"/>
              </a:rPr>
              <a:t>Raj Chetty, </a:t>
            </a:r>
            <a:r>
              <a:rPr lang="en-US" sz="1800" i="1" dirty="0">
                <a:solidFill>
                  <a:schemeClr val="bg1"/>
                </a:solidFill>
                <a:latin typeface="ITC Avant Garde Pro Bk" panose="020B0502020202020204" pitchFamily="34" charset="0"/>
              </a:rPr>
              <a:t>Opportunity Insights</a:t>
            </a:r>
            <a:endParaRPr sz="1800" i="1" dirty="0">
              <a:solidFill>
                <a:schemeClr val="bg1"/>
              </a:solidFill>
              <a:latin typeface="ITC Avant Garde Pro Bk" panose="020B0502020202020204" pitchFamily="34" charset="0"/>
            </a:endParaRPr>
          </a:p>
          <a:p>
            <a:pPr indent="-457200">
              <a:lnSpc>
                <a:spcPct val="150000"/>
              </a:lnSpc>
              <a:buClr>
                <a:schemeClr val="bg1"/>
              </a:buClr>
              <a:buSzPts val="2800"/>
            </a:pPr>
            <a:r>
              <a:rPr lang="en-US" sz="1800" dirty="0">
                <a:solidFill>
                  <a:schemeClr val="bg1"/>
                </a:solidFill>
                <a:latin typeface="ITC Avant Garde Pro Bk" panose="020B0502020202020204" pitchFamily="34" charset="0"/>
              </a:rPr>
              <a:t>Mobility in Charles, Calvert, </a:t>
            </a:r>
            <a:br>
              <a:rPr lang="en-US" sz="1800" dirty="0">
                <a:solidFill>
                  <a:schemeClr val="bg1"/>
                </a:solidFill>
                <a:latin typeface="ITC Avant Garde Pro Bk" panose="020B0502020202020204" pitchFamily="34" charset="0"/>
              </a:rPr>
            </a:br>
            <a:r>
              <a:rPr lang="en-US" sz="1800" dirty="0">
                <a:solidFill>
                  <a:schemeClr val="bg1"/>
                </a:solidFill>
                <a:latin typeface="ITC Avant Garde Pro Bk" panose="020B0502020202020204" pitchFamily="34" charset="0"/>
              </a:rPr>
              <a:t>St. Mary’s counties</a:t>
            </a:r>
            <a:endParaRPr sz="1800" dirty="0">
              <a:solidFill>
                <a:schemeClr val="bg1"/>
              </a:solidFill>
              <a:latin typeface="ITC Avant Garde Pro Bk" panose="020B0502020202020204" pitchFamily="34" charset="0"/>
            </a:endParaRPr>
          </a:p>
          <a:p>
            <a:pPr indent="-457200">
              <a:lnSpc>
                <a:spcPct val="150000"/>
              </a:lnSpc>
              <a:buClr>
                <a:schemeClr val="bg1"/>
              </a:buClr>
              <a:buSzPts val="2800"/>
            </a:pPr>
            <a:r>
              <a:rPr lang="en-US" sz="1800" dirty="0">
                <a:solidFill>
                  <a:schemeClr val="bg1"/>
                </a:solidFill>
                <a:latin typeface="ITC Avant Garde Pro Bk" panose="020B0502020202020204" pitchFamily="34" charset="0"/>
              </a:rPr>
              <a:t>Role of community colleges in mobility: challenges and implications for policy/practice at CSM</a:t>
            </a:r>
            <a:endParaRPr sz="1800" dirty="0">
              <a:solidFill>
                <a:schemeClr val="bg1"/>
              </a:solidFill>
              <a:latin typeface="ITC Avant Garde Pro Bk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1D7F8D-9CB1-4381-7B75-EC8937609DAB}"/>
              </a:ext>
            </a:extLst>
          </p:cNvPr>
          <p:cNvSpPr/>
          <p:nvPr/>
        </p:nvSpPr>
        <p:spPr>
          <a:xfrm>
            <a:off x="-69669" y="-1"/>
            <a:ext cx="293730" cy="6858001"/>
          </a:xfrm>
          <a:prstGeom prst="rect">
            <a:avLst/>
          </a:prstGeom>
          <a:solidFill>
            <a:srgbClr val="2D47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D9788-80A2-F986-0432-69D09797218C}"/>
              </a:ext>
            </a:extLst>
          </p:cNvPr>
          <p:cNvSpPr txBox="1"/>
          <p:nvPr/>
        </p:nvSpPr>
        <p:spPr>
          <a:xfrm>
            <a:off x="4430452" y="1205387"/>
            <a:ext cx="5611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600" dirty="0">
                <a:solidFill>
                  <a:schemeClr val="accent4"/>
                </a:solidFill>
                <a:latin typeface="ITC Avant Garde Pro Md" panose="020B0602020202020204" pitchFamily="34" charset="0"/>
              </a:rPr>
              <a:t>OVERVIEW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5E6A353-850E-EF04-B3B8-AA3C4E9A566E}"/>
              </a:ext>
            </a:extLst>
          </p:cNvPr>
          <p:cNvGrpSpPr/>
          <p:nvPr/>
        </p:nvGrpSpPr>
        <p:grpSpPr>
          <a:xfrm>
            <a:off x="6096000" y="6289705"/>
            <a:ext cx="5722834" cy="400045"/>
            <a:chOff x="6096000" y="6289705"/>
            <a:chExt cx="5722834" cy="400045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A360F763-2B74-C251-2BEA-C01195D6ADA5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6289705"/>
              <a:ext cx="545791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68CE680-5E3B-F55B-4B18-0937266222AE}"/>
                </a:ext>
              </a:extLst>
            </p:cNvPr>
            <p:cNvSpPr txBox="1"/>
            <p:nvPr/>
          </p:nvSpPr>
          <p:spPr>
            <a:xfrm>
              <a:off x="6096000" y="6443529"/>
              <a:ext cx="572283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spc="600" dirty="0">
                  <a:solidFill>
                    <a:schemeClr val="bg1"/>
                  </a:solidFill>
                  <a:latin typeface="ITC Avant Garde Pro Md" panose="020B0602020202020204" pitchFamily="34" charset="0"/>
                </a:rPr>
                <a:t>CONNECTING AND CONVENING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9417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E07533-EEBD-F270-D640-6CAD9A20D858}"/>
              </a:ext>
            </a:extLst>
          </p:cNvPr>
          <p:cNvSpPr/>
          <p:nvPr/>
        </p:nvSpPr>
        <p:spPr>
          <a:xfrm>
            <a:off x="2894029" y="0"/>
            <a:ext cx="9297971" cy="7001691"/>
          </a:xfrm>
          <a:prstGeom prst="rect">
            <a:avLst/>
          </a:prstGeom>
          <a:solidFill>
            <a:srgbClr val="2D47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275D48-9F20-E28A-F06A-C2ADB6CC18D7}"/>
              </a:ext>
            </a:extLst>
          </p:cNvPr>
          <p:cNvSpPr/>
          <p:nvPr/>
        </p:nvSpPr>
        <p:spPr>
          <a:xfrm>
            <a:off x="-69669" y="-1"/>
            <a:ext cx="293730" cy="6858001"/>
          </a:xfrm>
          <a:prstGeom prst="rect">
            <a:avLst/>
          </a:prstGeom>
          <a:solidFill>
            <a:srgbClr val="2D47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189EC1-2FD7-2C31-8EC9-7EBAD44E399D}"/>
              </a:ext>
            </a:extLst>
          </p:cNvPr>
          <p:cNvSpPr txBox="1"/>
          <p:nvPr/>
        </p:nvSpPr>
        <p:spPr>
          <a:xfrm>
            <a:off x="3570432" y="1624882"/>
            <a:ext cx="84038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600" dirty="0">
                <a:solidFill>
                  <a:schemeClr val="accent4"/>
                </a:solidFill>
                <a:latin typeface="ITC Avant Garde Pro Md" panose="020B0602020202020204" pitchFamily="34" charset="0"/>
              </a:rPr>
              <a:t>MOBILITY</a:t>
            </a:r>
          </a:p>
          <a:p>
            <a:r>
              <a:rPr lang="en-US" sz="3200" spc="600" dirty="0">
                <a:solidFill>
                  <a:schemeClr val="bg1"/>
                </a:solidFill>
                <a:latin typeface="ITC Avant Garde Pro Md" panose="020B0602020202020204" pitchFamily="34" charset="0"/>
              </a:rPr>
              <a:t>ABSOLUTE V. RELATIVE</a:t>
            </a:r>
          </a:p>
        </p:txBody>
      </p:sp>
      <p:sp>
        <p:nvSpPr>
          <p:cNvPr id="97" name="Google Shape;97;p3"/>
          <p:cNvSpPr txBox="1">
            <a:spLocks noGrp="1"/>
          </p:cNvSpPr>
          <p:nvPr>
            <p:ph type="body" idx="1"/>
          </p:nvPr>
        </p:nvSpPr>
        <p:spPr>
          <a:xfrm>
            <a:off x="3570432" y="2803162"/>
            <a:ext cx="364679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Clr>
                <a:schemeClr val="bg1"/>
              </a:buClr>
              <a:buSzPts val="2800"/>
              <a:buNone/>
            </a:pPr>
            <a:r>
              <a:rPr lang="en-US" sz="1600" b="1" dirty="0">
                <a:solidFill>
                  <a:schemeClr val="accent4"/>
                </a:solidFill>
                <a:latin typeface="ITC Avant Garde Pro Bk" panose="020B0502020202020204" pitchFamily="34" charset="0"/>
              </a:rPr>
              <a:t>ABSOLUTE</a:t>
            </a:r>
            <a:b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  <a:t>Are children (as adults) </a:t>
            </a:r>
            <a:b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  <a:t>better off than their parents? Needed: Widely shared economic growth e.g., postwar U.S. </a:t>
            </a:r>
            <a:b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</a:br>
            <a:r>
              <a:rPr lang="en-US" sz="1600" i="1" dirty="0">
                <a:solidFill>
                  <a:schemeClr val="bg1"/>
                </a:solidFill>
                <a:latin typeface="ITC Avant Garde Pro Bk" panose="020B0502020202020204" pitchFamily="34" charset="0"/>
              </a:rPr>
              <a:t>(JFK: Rising Tide Lifts All Boats) </a:t>
            </a:r>
            <a:endParaRPr sz="1600" dirty="0">
              <a:solidFill>
                <a:schemeClr val="bg1"/>
              </a:solidFill>
              <a:latin typeface="ITC Avant Garde Pro Bk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0F4E16-3657-CEAB-47BD-92932190580B}"/>
              </a:ext>
            </a:extLst>
          </p:cNvPr>
          <p:cNvSpPr txBox="1"/>
          <p:nvPr/>
        </p:nvSpPr>
        <p:spPr>
          <a:xfrm>
            <a:off x="7666510" y="2803162"/>
            <a:ext cx="4159729" cy="2262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>
              <a:lnSpc>
                <a:spcPct val="150000"/>
              </a:lnSpc>
              <a:buClr>
                <a:schemeClr val="bg1"/>
              </a:buClr>
              <a:buSzPts val="2800"/>
            </a:pPr>
            <a:r>
              <a:rPr lang="en-US" sz="1600" b="1" dirty="0">
                <a:solidFill>
                  <a:schemeClr val="accent4"/>
                </a:solidFill>
                <a:latin typeface="ITC Avant Garde Pro Bk" panose="020B0502020202020204" pitchFamily="34" charset="0"/>
              </a:rPr>
              <a:t>RELATIVE</a:t>
            </a:r>
            <a:b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  <a:t>Which income percentile/decile/quintile </a:t>
            </a:r>
          </a:p>
          <a:p>
            <a:pPr marL="342900">
              <a:lnSpc>
                <a:spcPct val="150000"/>
              </a:lnSpc>
              <a:buClr>
                <a:schemeClr val="bg1"/>
              </a:buClr>
              <a:buSzPts val="2800"/>
            </a:pPr>
            <a: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  <a:t>are children in as adults, </a:t>
            </a:r>
          </a:p>
          <a:p>
            <a:pPr marL="342900">
              <a:lnSpc>
                <a:spcPct val="150000"/>
              </a:lnSpc>
              <a:buClr>
                <a:schemeClr val="bg1"/>
              </a:buClr>
              <a:buSzPts val="2800"/>
            </a:pPr>
            <a: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  <a:t>conditional on parents – </a:t>
            </a:r>
          </a:p>
          <a:p>
            <a:pPr marL="342900">
              <a:lnSpc>
                <a:spcPct val="150000"/>
              </a:lnSpc>
              <a:buClr>
                <a:schemeClr val="bg1"/>
              </a:buClr>
              <a:buSzPts val="2800"/>
            </a:pPr>
            <a: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  <a:t>relative to others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61BEECC-2135-22D1-0C06-059476D489FD}"/>
              </a:ext>
            </a:extLst>
          </p:cNvPr>
          <p:cNvGrpSpPr/>
          <p:nvPr/>
        </p:nvGrpSpPr>
        <p:grpSpPr>
          <a:xfrm>
            <a:off x="6096000" y="6289705"/>
            <a:ext cx="5722834" cy="400045"/>
            <a:chOff x="6096000" y="6289705"/>
            <a:chExt cx="5722834" cy="40004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781AE6D-4613-3909-42D1-5524A0D4173D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6289705"/>
              <a:ext cx="545791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9D9D3F9-282A-882A-FD6D-28A7E6D54287}"/>
                </a:ext>
              </a:extLst>
            </p:cNvPr>
            <p:cNvSpPr txBox="1"/>
            <p:nvPr/>
          </p:nvSpPr>
          <p:spPr>
            <a:xfrm>
              <a:off x="6096000" y="6443529"/>
              <a:ext cx="572283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spc="600" dirty="0">
                  <a:solidFill>
                    <a:schemeClr val="bg1"/>
                  </a:solidFill>
                  <a:latin typeface="ITC Avant Garde Pro Md" panose="020B0602020202020204" pitchFamily="34" charset="0"/>
                </a:rPr>
                <a:t>CONNECTING AND CONVENING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2738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AADDDAD-6A8E-8A95-F2E4-085C9DEC3164}"/>
              </a:ext>
            </a:extLst>
          </p:cNvPr>
          <p:cNvSpPr/>
          <p:nvPr/>
        </p:nvSpPr>
        <p:spPr>
          <a:xfrm>
            <a:off x="2894029" y="0"/>
            <a:ext cx="9297971" cy="7001691"/>
          </a:xfrm>
          <a:prstGeom prst="rect">
            <a:avLst/>
          </a:prstGeom>
          <a:solidFill>
            <a:srgbClr val="2D47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E22DA4-6A44-574C-5EFE-3F1BE71DBB88}"/>
              </a:ext>
            </a:extLst>
          </p:cNvPr>
          <p:cNvSpPr/>
          <p:nvPr/>
        </p:nvSpPr>
        <p:spPr>
          <a:xfrm>
            <a:off x="-69669" y="-1"/>
            <a:ext cx="293730" cy="6858001"/>
          </a:xfrm>
          <a:prstGeom prst="rect">
            <a:avLst/>
          </a:prstGeom>
          <a:solidFill>
            <a:srgbClr val="2D47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1AE9A8-6AF8-6F55-D8EA-0CAD6B39FB9D}"/>
              </a:ext>
            </a:extLst>
          </p:cNvPr>
          <p:cNvSpPr txBox="1"/>
          <p:nvPr/>
        </p:nvSpPr>
        <p:spPr>
          <a:xfrm>
            <a:off x="4283166" y="977830"/>
            <a:ext cx="68688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pc="600" dirty="0">
                <a:solidFill>
                  <a:schemeClr val="bg1"/>
                </a:solidFill>
                <a:latin typeface="ITC Avant Garde Pro Md" panose="020B0602020202020204" pitchFamily="34" charset="0"/>
              </a:rPr>
              <a:t>FOUR FACTS ABOUT </a:t>
            </a:r>
            <a:br>
              <a:rPr lang="en-US" sz="3200" b="1" spc="600" dirty="0">
                <a:solidFill>
                  <a:schemeClr val="accent4"/>
                </a:solidFill>
                <a:latin typeface="ITC Avant Garde Pro Md" panose="020B0602020202020204" pitchFamily="34" charset="0"/>
              </a:rPr>
            </a:br>
            <a:r>
              <a:rPr lang="en-US" sz="3200" b="1" spc="600" dirty="0">
                <a:solidFill>
                  <a:schemeClr val="accent4"/>
                </a:solidFill>
                <a:latin typeface="ITC Avant Garde Pro Md" panose="020B0602020202020204" pitchFamily="34" charset="0"/>
              </a:rPr>
              <a:t>MOBILITY IN AMERICA</a:t>
            </a:r>
            <a:endParaRPr lang="en-US" sz="3200" spc="600" dirty="0">
              <a:solidFill>
                <a:schemeClr val="bg1"/>
              </a:solidFill>
              <a:latin typeface="ITC Avant Garde Pro Md" panose="020B0602020202020204" pitchFamily="34" charset="0"/>
            </a:endParaRPr>
          </a:p>
        </p:txBody>
      </p:sp>
      <p:sp>
        <p:nvSpPr>
          <p:cNvPr id="103" name="Google Shape;103;p4"/>
          <p:cNvSpPr txBox="1">
            <a:spLocks noGrp="1"/>
          </p:cNvSpPr>
          <p:nvPr>
            <p:ph type="body" idx="1"/>
          </p:nvPr>
        </p:nvSpPr>
        <p:spPr>
          <a:xfrm>
            <a:off x="4283166" y="2506662"/>
            <a:ext cx="64770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+mj-lt"/>
              <a:buAutoNum type="arabicPeriod"/>
            </a:pPr>
            <a: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  <a:t>Absolute mobility has declined over time - </a:t>
            </a:r>
            <a:b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  <a:t>less broadly - shared growth and prosperity</a:t>
            </a:r>
            <a:endParaRPr sz="1600" dirty="0">
              <a:solidFill>
                <a:schemeClr val="bg1"/>
              </a:solidFill>
              <a:latin typeface="ITC Avant Garde Pro Bk" panose="020B0502020202020204" pitchFamily="34" charset="0"/>
            </a:endParaRPr>
          </a:p>
          <a:p>
            <a:pPr lvl="0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+mj-lt"/>
              <a:buAutoNum type="arabicPeriod"/>
            </a:pPr>
            <a: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  <a:t>Relative status of children: Depends heavily </a:t>
            </a:r>
            <a:b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  <a:t>on parents! limited relative mobility - </a:t>
            </a:r>
            <a:b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  <a:t>not “equal opportunity” </a:t>
            </a:r>
            <a:endParaRPr sz="1600" dirty="0">
              <a:solidFill>
                <a:schemeClr val="bg1"/>
              </a:solidFill>
              <a:latin typeface="ITC Avant Garde Pro Bk" panose="020B0502020202020204" pitchFamily="34" charset="0"/>
            </a:endParaRPr>
          </a:p>
          <a:p>
            <a:pPr lvl="0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+mj-lt"/>
              <a:buAutoNum type="arabicPeriod"/>
            </a:pPr>
            <a: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  <a:t>Upward mobility: Varies by race/gender</a:t>
            </a:r>
            <a:endParaRPr sz="1600" dirty="0">
              <a:solidFill>
                <a:schemeClr val="bg1"/>
              </a:solidFill>
              <a:latin typeface="ITC Avant Garde Pro Bk" panose="020B0502020202020204" pitchFamily="34" charset="0"/>
            </a:endParaRPr>
          </a:p>
          <a:p>
            <a:pPr lvl="0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+mj-lt"/>
              <a:buAutoNum type="arabicPeriod"/>
            </a:pPr>
            <a:r>
              <a:rPr lang="en-US" sz="1600" dirty="0">
                <a:solidFill>
                  <a:schemeClr val="bg1"/>
                </a:solidFill>
                <a:latin typeface="ITC Avant Garde Pro Bk" panose="020B0502020202020204" pitchFamily="34" charset="0"/>
              </a:rPr>
              <a:t>Upward mobility: Varies by geography</a:t>
            </a:r>
            <a:endParaRPr sz="1600" dirty="0">
              <a:solidFill>
                <a:schemeClr val="bg1"/>
              </a:solidFill>
              <a:latin typeface="ITC Avant Garde Pro Bk" panose="020B0502020202020204" pitchFamily="34" charset="0"/>
            </a:endParaRPr>
          </a:p>
          <a:p>
            <a:pPr marL="635000" lvl="0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800"/>
              <a:buFont typeface="+mj-lt"/>
              <a:buAutoNum type="arabicPeriod"/>
            </a:pPr>
            <a:endParaRPr sz="1600" dirty="0">
              <a:solidFill>
                <a:schemeClr val="bg1"/>
              </a:solidFill>
              <a:latin typeface="ITC Avant Garde Pro Bk" panose="020B0502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B1ADCB8-4C5D-FC40-8287-1E9D13CDBEBD}"/>
              </a:ext>
            </a:extLst>
          </p:cNvPr>
          <p:cNvGrpSpPr/>
          <p:nvPr/>
        </p:nvGrpSpPr>
        <p:grpSpPr>
          <a:xfrm>
            <a:off x="6096000" y="6289705"/>
            <a:ext cx="5722834" cy="400045"/>
            <a:chOff x="6096000" y="6289705"/>
            <a:chExt cx="5722834" cy="400045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765FD941-3624-7BB0-3BDC-617DCD708F90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6289705"/>
              <a:ext cx="545791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DFF801B-5DD1-48CE-439A-A2AC61534F80}"/>
                </a:ext>
              </a:extLst>
            </p:cNvPr>
            <p:cNvSpPr txBox="1"/>
            <p:nvPr/>
          </p:nvSpPr>
          <p:spPr>
            <a:xfrm>
              <a:off x="6096000" y="6443529"/>
              <a:ext cx="572283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spc="600" dirty="0">
                  <a:solidFill>
                    <a:schemeClr val="bg1"/>
                  </a:solidFill>
                  <a:latin typeface="ITC Avant Garde Pro Md" panose="020B0602020202020204" pitchFamily="34" charset="0"/>
                </a:rPr>
                <a:t>CONNECTING AND CONVENING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9717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E041CE-DB16-92DA-B3CD-ED76668E99C5}"/>
              </a:ext>
            </a:extLst>
          </p:cNvPr>
          <p:cNvSpPr/>
          <p:nvPr/>
        </p:nvSpPr>
        <p:spPr>
          <a:xfrm>
            <a:off x="-533400" y="0"/>
            <a:ext cx="4505960" cy="7010400"/>
          </a:xfrm>
          <a:prstGeom prst="rect">
            <a:avLst/>
          </a:prstGeom>
          <a:solidFill>
            <a:srgbClr val="2D47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8" name="Google Shape;108;g260e301d63d_0_0"/>
          <p:cNvSpPr txBox="1">
            <a:spLocks noGrp="1"/>
          </p:cNvSpPr>
          <p:nvPr>
            <p:ph type="title"/>
          </p:nvPr>
        </p:nvSpPr>
        <p:spPr>
          <a:xfrm>
            <a:off x="313490" y="1031648"/>
            <a:ext cx="2700419" cy="4947104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spc="300" dirty="0">
                <a:solidFill>
                  <a:schemeClr val="bg1"/>
                </a:solidFill>
                <a:latin typeface="ITC Avant Garde Pro Md" panose="020B0602020202020204" pitchFamily="34" charset="0"/>
              </a:rPr>
              <a:t>PERCENTAGE</a:t>
            </a:r>
            <a:br>
              <a:rPr lang="en-US" sz="2000" spc="300" dirty="0">
                <a:solidFill>
                  <a:schemeClr val="bg1"/>
                </a:solidFill>
                <a:latin typeface="ITC Avant Garde Pro Md" panose="020B0602020202020204" pitchFamily="34" charset="0"/>
              </a:rPr>
            </a:br>
            <a:r>
              <a:rPr lang="en-US" sz="2000" spc="300" dirty="0">
                <a:solidFill>
                  <a:schemeClr val="bg1"/>
                </a:solidFill>
                <a:latin typeface="ITC Avant Garde Pro Md" panose="020B0602020202020204" pitchFamily="34" charset="0"/>
              </a:rPr>
              <a:t>OF</a:t>
            </a:r>
            <a:r>
              <a:rPr lang="en-US" sz="2000" b="1" spc="300" dirty="0">
                <a:solidFill>
                  <a:schemeClr val="bg1"/>
                </a:solidFill>
                <a:latin typeface="ITC Avant Garde Pro Md" panose="020B0602020202020204" pitchFamily="34" charset="0"/>
              </a:rPr>
              <a:t> </a:t>
            </a:r>
            <a:r>
              <a:rPr lang="en-US" sz="2000" b="1" spc="300" dirty="0">
                <a:solidFill>
                  <a:schemeClr val="accent4"/>
                </a:solidFill>
                <a:latin typeface="ITC Avant Garde Pro Md" panose="020B0602020202020204" pitchFamily="34" charset="0"/>
              </a:rPr>
              <a:t>CHILDREN EARNING MORE THAN THEIR PARENTS,</a:t>
            </a:r>
            <a:r>
              <a:rPr lang="en-US" sz="2000" b="1" spc="300" dirty="0">
                <a:solidFill>
                  <a:schemeClr val="bg1"/>
                </a:solidFill>
                <a:latin typeface="ITC Avant Garde Pro Md" panose="020B0602020202020204" pitchFamily="34" charset="0"/>
              </a:rPr>
              <a:t> </a:t>
            </a:r>
            <a:br>
              <a:rPr lang="en-US" sz="2000" b="1" spc="300" dirty="0">
                <a:solidFill>
                  <a:schemeClr val="bg1"/>
                </a:solidFill>
                <a:latin typeface="ITC Avant Garde Pro Md" panose="020B0602020202020204" pitchFamily="34" charset="0"/>
              </a:rPr>
            </a:br>
            <a:r>
              <a:rPr lang="en-US" sz="2000" spc="300" dirty="0">
                <a:solidFill>
                  <a:schemeClr val="bg1"/>
                </a:solidFill>
                <a:latin typeface="ITC Avant Garde Pro Md" panose="020B0602020202020204" pitchFamily="34" charset="0"/>
              </a:rPr>
              <a:t>BY BIRTH COHORT</a:t>
            </a:r>
          </a:p>
        </p:txBody>
      </p:sp>
      <p:pic>
        <p:nvPicPr>
          <p:cNvPr id="109" name="Google Shape;109;g260e301d63d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4209" y="1251360"/>
            <a:ext cx="9007791" cy="47273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BB2AEF1-1AA8-18B4-C013-DB25F808705B}"/>
              </a:ext>
            </a:extLst>
          </p:cNvPr>
          <p:cNvGrpSpPr/>
          <p:nvPr/>
        </p:nvGrpSpPr>
        <p:grpSpPr>
          <a:xfrm>
            <a:off x="6096000" y="6289705"/>
            <a:ext cx="5722834" cy="400045"/>
            <a:chOff x="6096000" y="6289705"/>
            <a:chExt cx="5722834" cy="400045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AD7A2867-645A-8A52-E6CF-22B5A93936AD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6289705"/>
              <a:ext cx="545791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CA7C9E-BB0D-C237-5CF8-0EBD1B057406}"/>
                </a:ext>
              </a:extLst>
            </p:cNvPr>
            <p:cNvSpPr txBox="1"/>
            <p:nvPr/>
          </p:nvSpPr>
          <p:spPr>
            <a:xfrm>
              <a:off x="6096000" y="6443529"/>
              <a:ext cx="572283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spc="600" dirty="0">
                  <a:solidFill>
                    <a:srgbClr val="2D4738"/>
                  </a:solidFill>
                  <a:latin typeface="ITC Avant Garde Pro Md" panose="020B0602020202020204" pitchFamily="34" charset="0"/>
                </a:rPr>
                <a:t>CONNECTING AND CONVENING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7483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g260e301d63d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6359" y="1313778"/>
            <a:ext cx="7703549" cy="46649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AEF89FB-3D52-4ABF-6686-B81751D4FDD0}"/>
              </a:ext>
            </a:extLst>
          </p:cNvPr>
          <p:cNvSpPr/>
          <p:nvPr/>
        </p:nvSpPr>
        <p:spPr>
          <a:xfrm>
            <a:off x="-533400" y="0"/>
            <a:ext cx="4114799" cy="7010400"/>
          </a:xfrm>
          <a:prstGeom prst="rect">
            <a:avLst/>
          </a:prstGeom>
          <a:solidFill>
            <a:srgbClr val="2D47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Google Shape;108;g260e301d63d_0_0">
            <a:extLst>
              <a:ext uri="{FF2B5EF4-FFF2-40B4-BE49-F238E27FC236}">
                <a16:creationId xmlns:a16="http://schemas.microsoft.com/office/drawing/2014/main" id="{5C38E21C-694F-2B2F-7B39-45B2E2CFCD61}"/>
              </a:ext>
            </a:extLst>
          </p:cNvPr>
          <p:cNvSpPr txBox="1">
            <a:spLocks/>
          </p:cNvSpPr>
          <p:nvPr/>
        </p:nvSpPr>
        <p:spPr>
          <a:xfrm>
            <a:off x="304800" y="1031648"/>
            <a:ext cx="3048000" cy="4947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b="1" spc="300" dirty="0">
                <a:solidFill>
                  <a:schemeClr val="accent4"/>
                </a:solidFill>
                <a:latin typeface="ITC Avant Garde Pro Md" panose="020B0602020202020204" pitchFamily="34" charset="0"/>
              </a:rPr>
              <a:t>MEAN CHILD HOUSEHOLD INCOME </a:t>
            </a:r>
            <a:br>
              <a:rPr lang="en-US" sz="2000" b="1" spc="300" dirty="0">
                <a:solidFill>
                  <a:schemeClr val="accent4"/>
                </a:solidFill>
                <a:latin typeface="ITC Avant Garde Pro Md" panose="020B0602020202020204" pitchFamily="34" charset="0"/>
              </a:rPr>
            </a:br>
            <a:r>
              <a:rPr lang="en-US" sz="2000" spc="300" dirty="0">
                <a:solidFill>
                  <a:schemeClr val="bg1"/>
                </a:solidFill>
                <a:latin typeface="ITC Avant Garde Pro Md" panose="020B0602020202020204" pitchFamily="34" charset="0"/>
              </a:rPr>
              <a:t>RANK VS. PARENT HOUSEHOLD INCOME RANK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6665E6C-498E-16E7-1DAD-093E021574AE}"/>
              </a:ext>
            </a:extLst>
          </p:cNvPr>
          <p:cNvGrpSpPr/>
          <p:nvPr/>
        </p:nvGrpSpPr>
        <p:grpSpPr>
          <a:xfrm>
            <a:off x="6096000" y="6289705"/>
            <a:ext cx="5722834" cy="400045"/>
            <a:chOff x="6096000" y="6289705"/>
            <a:chExt cx="5722834" cy="40004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903D75F-D4F9-5ACE-0836-6E9F5FDA1555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6289705"/>
              <a:ext cx="545791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4B12623-8A49-3430-0078-184583FDC07E}"/>
                </a:ext>
              </a:extLst>
            </p:cNvPr>
            <p:cNvSpPr txBox="1"/>
            <p:nvPr/>
          </p:nvSpPr>
          <p:spPr>
            <a:xfrm>
              <a:off x="6096000" y="6443529"/>
              <a:ext cx="572283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spc="600" dirty="0">
                  <a:solidFill>
                    <a:srgbClr val="2D4738"/>
                  </a:solidFill>
                  <a:latin typeface="ITC Avant Garde Pro Md" panose="020B0602020202020204" pitchFamily="34" charset="0"/>
                </a:rPr>
                <a:t>CONNECTING AND CONVENING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0942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g260e301d63d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5028" y="1255576"/>
            <a:ext cx="7268600" cy="47231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34F3719-D5FE-FFD1-230D-6E6FC9085B6A}"/>
              </a:ext>
            </a:extLst>
          </p:cNvPr>
          <p:cNvSpPr/>
          <p:nvPr/>
        </p:nvSpPr>
        <p:spPr>
          <a:xfrm>
            <a:off x="-533401" y="0"/>
            <a:ext cx="5227321" cy="7010400"/>
          </a:xfrm>
          <a:prstGeom prst="rect">
            <a:avLst/>
          </a:prstGeom>
          <a:solidFill>
            <a:srgbClr val="2D47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Google Shape;108;g260e301d63d_0_0">
            <a:extLst>
              <a:ext uri="{FF2B5EF4-FFF2-40B4-BE49-F238E27FC236}">
                <a16:creationId xmlns:a16="http://schemas.microsoft.com/office/drawing/2014/main" id="{27CF0F12-1C3A-AE06-D4A2-942D47D58692}"/>
              </a:ext>
            </a:extLst>
          </p:cNvPr>
          <p:cNvSpPr txBox="1">
            <a:spLocks/>
          </p:cNvSpPr>
          <p:nvPr/>
        </p:nvSpPr>
        <p:spPr>
          <a:xfrm>
            <a:off x="339633" y="1031648"/>
            <a:ext cx="3886201" cy="4947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spc="300" dirty="0">
                <a:solidFill>
                  <a:schemeClr val="bg1"/>
                </a:solidFill>
                <a:latin typeface="ITC Avant Garde Pro Md" panose="020B0602020202020204" pitchFamily="34" charset="0"/>
              </a:rPr>
              <a:t>INTERGENERATIONAL PERSISTENCE OF </a:t>
            </a:r>
            <a:br>
              <a:rPr lang="en-US" sz="2000" spc="300" dirty="0">
                <a:solidFill>
                  <a:schemeClr val="bg1"/>
                </a:solidFill>
                <a:latin typeface="ITC Avant Garde Pro Md" panose="020B0602020202020204" pitchFamily="34" charset="0"/>
              </a:rPr>
            </a:br>
            <a:r>
              <a:rPr lang="en-US" sz="2000" b="1" spc="300" dirty="0">
                <a:solidFill>
                  <a:schemeClr val="accent4"/>
                </a:solidFill>
                <a:latin typeface="ITC Avant Garde Pro Md" panose="020B0602020202020204" pitchFamily="34" charset="0"/>
              </a:rPr>
              <a:t>LOW-INCOME STATUS, BY RACE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A8774B6-29BD-5D44-7AD7-B8C9A74FAF16}"/>
              </a:ext>
            </a:extLst>
          </p:cNvPr>
          <p:cNvGrpSpPr/>
          <p:nvPr/>
        </p:nvGrpSpPr>
        <p:grpSpPr>
          <a:xfrm>
            <a:off x="6096000" y="6289705"/>
            <a:ext cx="5722834" cy="400045"/>
            <a:chOff x="6096000" y="6289705"/>
            <a:chExt cx="5722834" cy="40004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CD54A3B-B961-8B26-86A1-4639C62F48E9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6289705"/>
              <a:ext cx="545791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7A9094-27AE-366E-C7D5-813B1D5D6406}"/>
                </a:ext>
              </a:extLst>
            </p:cNvPr>
            <p:cNvSpPr txBox="1"/>
            <p:nvPr/>
          </p:nvSpPr>
          <p:spPr>
            <a:xfrm>
              <a:off x="6096000" y="6443529"/>
              <a:ext cx="572283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spc="600" dirty="0">
                  <a:solidFill>
                    <a:srgbClr val="2D4738"/>
                  </a:solidFill>
                  <a:latin typeface="ITC Avant Garde Pro Md" panose="020B0602020202020204" pitchFamily="34" charset="0"/>
                </a:rPr>
                <a:t>CONNECTING AND CONVENING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0832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g260e301d63d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7228" y="356791"/>
            <a:ext cx="8224628" cy="56985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1C867B-4E00-7254-72DD-70D886605869}"/>
              </a:ext>
            </a:extLst>
          </p:cNvPr>
          <p:cNvSpPr/>
          <p:nvPr/>
        </p:nvSpPr>
        <p:spPr>
          <a:xfrm>
            <a:off x="-69669" y="-1"/>
            <a:ext cx="293730" cy="6858001"/>
          </a:xfrm>
          <a:prstGeom prst="rect">
            <a:avLst/>
          </a:prstGeom>
          <a:solidFill>
            <a:srgbClr val="2D473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FFCDAB0-475C-62A2-FF09-4B24324A25A8}"/>
              </a:ext>
            </a:extLst>
          </p:cNvPr>
          <p:cNvGrpSpPr/>
          <p:nvPr/>
        </p:nvGrpSpPr>
        <p:grpSpPr>
          <a:xfrm>
            <a:off x="6096000" y="6289705"/>
            <a:ext cx="5722834" cy="400045"/>
            <a:chOff x="6096000" y="6289705"/>
            <a:chExt cx="5722834" cy="400045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375B7E2-46AE-8136-9E93-BC9E372681E4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6289705"/>
              <a:ext cx="545791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DA92CC3-9B8E-E6B3-37EB-2DCD4F88F0DA}"/>
                </a:ext>
              </a:extLst>
            </p:cNvPr>
            <p:cNvSpPr txBox="1"/>
            <p:nvPr/>
          </p:nvSpPr>
          <p:spPr>
            <a:xfrm>
              <a:off x="6096000" y="6443529"/>
              <a:ext cx="572283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spc="600" dirty="0">
                  <a:solidFill>
                    <a:srgbClr val="2D4738"/>
                  </a:solidFill>
                  <a:latin typeface="ITC Avant Garde Pro Md" panose="020B0602020202020204" pitchFamily="34" charset="0"/>
                </a:rPr>
                <a:t>CONNECTING AND CONVENING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7305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1017</Words>
  <Application>Microsoft Office PowerPoint</Application>
  <PresentationFormat>Widescreen</PresentationFormat>
  <Paragraphs>179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ITC Avant Garde Pro Bk</vt:lpstr>
      <vt:lpstr>ITC Avant Garde Pro Md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PERCENTAGE OF CHILDREN EARNING MORE THAN THEIR PARENTS,  BY BIRTH COHORT</vt:lpstr>
      <vt:lpstr>PowerPoint Presentation</vt:lpstr>
      <vt:lpstr>PowerPoint Presentation</vt:lpstr>
      <vt:lpstr>PowerPoint Presentation</vt:lpstr>
      <vt:lpstr>PowerPoint Presentation</vt:lpstr>
      <vt:lpstr>COUNTY CHARACTERISTICS</vt:lpstr>
      <vt:lpstr>CALVERT COUNTY INCOME MOBILITY</vt:lpstr>
      <vt:lpstr>PowerPoint Presentation</vt:lpstr>
      <vt:lpstr>PowerPoint Presentation</vt:lpstr>
      <vt:lpstr>Charles County: Children at Age 35 of Parents with Middle Income</vt:lpstr>
      <vt:lpstr>PowerPoint Presentation</vt:lpstr>
      <vt:lpstr>PowerPoint Presentation</vt:lpstr>
      <vt:lpstr>PowerPoint Presentation</vt:lpstr>
      <vt:lpstr>CHALLENGES: ACCESS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College of Southern Maryland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Edelen</dc:creator>
  <cp:lastModifiedBy>Ashley Edelen</cp:lastModifiedBy>
  <cp:revision>2</cp:revision>
  <dcterms:created xsi:type="dcterms:W3CDTF">2023-09-27T15:52:33Z</dcterms:created>
  <dcterms:modified xsi:type="dcterms:W3CDTF">2023-09-27T17:35:18Z</dcterms:modified>
</cp:coreProperties>
</file>