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4" r:id="rId3"/>
    <p:sldId id="271" r:id="rId4"/>
    <p:sldId id="267" r:id="rId5"/>
    <p:sldId id="263" r:id="rId6"/>
    <p:sldId id="260" r:id="rId7"/>
    <p:sldId id="265"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994" autoAdjust="0"/>
    <p:restoredTop sz="94660"/>
  </p:normalViewPr>
  <p:slideViewPr>
    <p:cSldViewPr snapToGrid="0">
      <p:cViewPr varScale="1">
        <p:scale>
          <a:sx n="108" d="100"/>
          <a:sy n="108" d="100"/>
        </p:scale>
        <p:origin x="540"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diagrams/_rels/data1.xml.rels><?xml version="1.0" encoding="UTF-8" standalone="yes"?>
<Relationships xmlns="http://schemas.openxmlformats.org/package/2006/relationships"><Relationship Id="rId8" Type="http://schemas.openxmlformats.org/officeDocument/2006/relationships/image" Target="../media/image9.sv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image" Target="../media/image3.svg"/><Relationship Id="rId1" Type="http://schemas.openxmlformats.org/officeDocument/2006/relationships/image" Target="../media/image2.png"/><Relationship Id="rId6" Type="http://schemas.openxmlformats.org/officeDocument/2006/relationships/image" Target="../media/image7.svg"/><Relationship Id="rId5" Type="http://schemas.openxmlformats.org/officeDocument/2006/relationships/image" Target="../media/image6.png"/><Relationship Id="rId10" Type="http://schemas.openxmlformats.org/officeDocument/2006/relationships/image" Target="../media/image11.svg"/><Relationship Id="rId4" Type="http://schemas.openxmlformats.org/officeDocument/2006/relationships/image" Target="../media/image5.svg"/><Relationship Id="rId9" Type="http://schemas.openxmlformats.org/officeDocument/2006/relationships/image" Target="../media/image10.png"/></Relationships>
</file>

<file path=ppt/diagrams/_rels/drawing1.xml.rels><?xml version="1.0" encoding="UTF-8" standalone="yes"?>
<Relationships xmlns="http://schemas.openxmlformats.org/package/2006/relationships"><Relationship Id="rId8" Type="http://schemas.openxmlformats.org/officeDocument/2006/relationships/image" Target="../media/image9.sv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image" Target="../media/image3.svg"/><Relationship Id="rId1" Type="http://schemas.openxmlformats.org/officeDocument/2006/relationships/image" Target="../media/image2.png"/><Relationship Id="rId6" Type="http://schemas.openxmlformats.org/officeDocument/2006/relationships/image" Target="../media/image7.svg"/><Relationship Id="rId5" Type="http://schemas.openxmlformats.org/officeDocument/2006/relationships/image" Target="../media/image6.png"/><Relationship Id="rId10" Type="http://schemas.openxmlformats.org/officeDocument/2006/relationships/image" Target="../media/image11.svg"/><Relationship Id="rId4" Type="http://schemas.openxmlformats.org/officeDocument/2006/relationships/image" Target="../media/image5.svg"/><Relationship Id="rId9" Type="http://schemas.openxmlformats.org/officeDocument/2006/relationships/image" Target="../media/image10.png"/></Relationships>
</file>

<file path=ppt/diagrams/colors1.xml><?xml version="1.0" encoding="utf-8"?>
<dgm:colorsDef xmlns:dgm="http://schemas.openxmlformats.org/drawingml/2006/diagram" xmlns:a="http://schemas.openxmlformats.org/drawingml/2006/main" uniqueId="urn:microsoft.com/office/officeart/2018/5/colors/Iconchunking_neutralicon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1B5183A-71A0-4EE3-8B4B-0869973C7900}" type="doc">
      <dgm:prSet loTypeId="urn:microsoft.com/office/officeart/2018/2/layout/IconVerticalSolidList" loCatId="icon" qsTypeId="urn:microsoft.com/office/officeart/2005/8/quickstyle/simple1" qsCatId="simple" csTypeId="urn:microsoft.com/office/officeart/2018/5/colors/Iconchunking_neutralicontext_colorful1" csCatId="colorful" phldr="1"/>
      <dgm:spPr/>
      <dgm:t>
        <a:bodyPr/>
        <a:lstStyle/>
        <a:p>
          <a:endParaRPr lang="en-US"/>
        </a:p>
      </dgm:t>
    </dgm:pt>
    <dgm:pt modelId="{CF09085C-4B92-47CE-ABC0-7A998621CB4F}">
      <dgm:prSet/>
      <dgm:spPr/>
      <dgm:t>
        <a:bodyPr/>
        <a:lstStyle/>
        <a:p>
          <a:r>
            <a:rPr lang="en-US" b="0" i="0" dirty="0"/>
            <a:t>To ensure that you know and are aware of the Student Code of Conduct and Title IX legislation</a:t>
          </a:r>
          <a:endParaRPr lang="en-US" dirty="0"/>
        </a:p>
      </dgm:t>
    </dgm:pt>
    <dgm:pt modelId="{4A86AE71-7797-4225-A663-8ABFEAAB12A9}" type="parTrans" cxnId="{7C1E7D71-9FEE-44EC-835B-260CBAC6D31F}">
      <dgm:prSet/>
      <dgm:spPr/>
      <dgm:t>
        <a:bodyPr/>
        <a:lstStyle/>
        <a:p>
          <a:endParaRPr lang="en-US"/>
        </a:p>
      </dgm:t>
    </dgm:pt>
    <dgm:pt modelId="{069B50E7-F510-491F-A5DF-F4447E1F6D8A}" type="sibTrans" cxnId="{7C1E7D71-9FEE-44EC-835B-260CBAC6D31F}">
      <dgm:prSet/>
      <dgm:spPr/>
      <dgm:t>
        <a:bodyPr/>
        <a:lstStyle/>
        <a:p>
          <a:endParaRPr lang="en-US"/>
        </a:p>
      </dgm:t>
    </dgm:pt>
    <dgm:pt modelId="{AED0CEFC-3AF9-44F4-925A-E77410160D21}">
      <dgm:prSet/>
      <dgm:spPr/>
      <dgm:t>
        <a:bodyPr/>
        <a:lstStyle/>
        <a:p>
          <a:r>
            <a:rPr lang="en-US" b="0" i="0" dirty="0"/>
            <a:t>Educate you about what is expected of you while on campus</a:t>
          </a:r>
          <a:endParaRPr lang="en-US" dirty="0"/>
        </a:p>
      </dgm:t>
    </dgm:pt>
    <dgm:pt modelId="{D90B91CA-6EE6-4065-9CA0-4AE4018DD34A}" type="parTrans" cxnId="{4CF36886-BCDD-431F-A1C0-0679F95BA355}">
      <dgm:prSet/>
      <dgm:spPr/>
      <dgm:t>
        <a:bodyPr/>
        <a:lstStyle/>
        <a:p>
          <a:endParaRPr lang="en-US"/>
        </a:p>
      </dgm:t>
    </dgm:pt>
    <dgm:pt modelId="{09DFE0A5-937B-41C9-8DC7-A105A22440DE}" type="sibTrans" cxnId="{4CF36886-BCDD-431F-A1C0-0679F95BA355}">
      <dgm:prSet/>
      <dgm:spPr/>
      <dgm:t>
        <a:bodyPr/>
        <a:lstStyle/>
        <a:p>
          <a:endParaRPr lang="en-US"/>
        </a:p>
      </dgm:t>
    </dgm:pt>
    <dgm:pt modelId="{A17EA78A-51AA-445A-A7C5-FB86951E99B4}">
      <dgm:prSet/>
      <dgm:spPr/>
      <dgm:t>
        <a:bodyPr/>
        <a:lstStyle/>
        <a:p>
          <a:r>
            <a:rPr lang="en-US" b="0" i="0" dirty="0"/>
            <a:t>To ensure a safe learning environment</a:t>
          </a:r>
          <a:endParaRPr lang="en-US" dirty="0"/>
        </a:p>
      </dgm:t>
    </dgm:pt>
    <dgm:pt modelId="{A9AE90D8-A6DF-47C0-885B-CC4BD5338148}" type="parTrans" cxnId="{46A38E3C-8B1A-4EA0-916D-494CF0BA41E0}">
      <dgm:prSet/>
      <dgm:spPr/>
      <dgm:t>
        <a:bodyPr/>
        <a:lstStyle/>
        <a:p>
          <a:endParaRPr lang="en-US"/>
        </a:p>
      </dgm:t>
    </dgm:pt>
    <dgm:pt modelId="{45E379CF-088D-4D78-8294-E7E4A67EE3F2}" type="sibTrans" cxnId="{46A38E3C-8B1A-4EA0-916D-494CF0BA41E0}">
      <dgm:prSet/>
      <dgm:spPr/>
      <dgm:t>
        <a:bodyPr/>
        <a:lstStyle/>
        <a:p>
          <a:endParaRPr lang="en-US"/>
        </a:p>
      </dgm:t>
    </dgm:pt>
    <dgm:pt modelId="{FE6BCCEC-2C96-4F54-BE7F-F3994ED60188}">
      <dgm:prSet/>
      <dgm:spPr/>
      <dgm:t>
        <a:bodyPr/>
        <a:lstStyle/>
        <a:p>
          <a:r>
            <a:rPr lang="en-US" b="0" i="0" dirty="0"/>
            <a:t>To provide guidance and direction when needed </a:t>
          </a:r>
          <a:endParaRPr lang="en-US" dirty="0"/>
        </a:p>
      </dgm:t>
    </dgm:pt>
    <dgm:pt modelId="{04B424B2-0E25-4866-8E49-137CBA694C7F}" type="parTrans" cxnId="{C0D93623-086A-48FB-BC4C-AE49E0210CB3}">
      <dgm:prSet/>
      <dgm:spPr/>
      <dgm:t>
        <a:bodyPr/>
        <a:lstStyle/>
        <a:p>
          <a:endParaRPr lang="en-US"/>
        </a:p>
      </dgm:t>
    </dgm:pt>
    <dgm:pt modelId="{C5F5DD26-C8CF-431E-AE6F-4A6C68E173A3}" type="sibTrans" cxnId="{C0D93623-086A-48FB-BC4C-AE49E0210CB3}">
      <dgm:prSet/>
      <dgm:spPr/>
      <dgm:t>
        <a:bodyPr/>
        <a:lstStyle/>
        <a:p>
          <a:endParaRPr lang="en-US"/>
        </a:p>
      </dgm:t>
    </dgm:pt>
    <dgm:pt modelId="{8ADCAAFD-1209-43C2-B28C-A193C5141F24}">
      <dgm:prSet/>
      <dgm:spPr/>
      <dgm:t>
        <a:bodyPr/>
        <a:lstStyle/>
        <a:p>
          <a:r>
            <a:rPr lang="en-US" b="0" i="0" dirty="0"/>
            <a:t>To support your academic journey to make you the best that you can be</a:t>
          </a:r>
          <a:endParaRPr lang="en-US" dirty="0"/>
        </a:p>
      </dgm:t>
    </dgm:pt>
    <dgm:pt modelId="{D4851A13-1AD7-49AD-8284-A8DFCF122CD1}" type="parTrans" cxnId="{C78C1E63-E1EA-4AFC-A993-2FE240C83CA1}">
      <dgm:prSet/>
      <dgm:spPr/>
      <dgm:t>
        <a:bodyPr/>
        <a:lstStyle/>
        <a:p>
          <a:endParaRPr lang="en-US"/>
        </a:p>
      </dgm:t>
    </dgm:pt>
    <dgm:pt modelId="{4A56C8A8-79A5-4E6D-8040-11CF610EAB01}" type="sibTrans" cxnId="{C78C1E63-E1EA-4AFC-A993-2FE240C83CA1}">
      <dgm:prSet/>
      <dgm:spPr/>
      <dgm:t>
        <a:bodyPr/>
        <a:lstStyle/>
        <a:p>
          <a:endParaRPr lang="en-US"/>
        </a:p>
      </dgm:t>
    </dgm:pt>
    <dgm:pt modelId="{A2D31177-C6FD-453B-A36A-B30252BE6698}" type="pres">
      <dgm:prSet presAssocID="{A1B5183A-71A0-4EE3-8B4B-0869973C7900}" presName="root" presStyleCnt="0">
        <dgm:presLayoutVars>
          <dgm:dir/>
          <dgm:resizeHandles val="exact"/>
        </dgm:presLayoutVars>
      </dgm:prSet>
      <dgm:spPr/>
    </dgm:pt>
    <dgm:pt modelId="{99D60641-1093-4483-9FA4-0AB71F3F2A95}" type="pres">
      <dgm:prSet presAssocID="{CF09085C-4B92-47CE-ABC0-7A998621CB4F}" presName="compNode" presStyleCnt="0"/>
      <dgm:spPr/>
    </dgm:pt>
    <dgm:pt modelId="{3ABBC94C-7022-4BA6-A519-9EAB9CC11573}" type="pres">
      <dgm:prSet presAssocID="{CF09085C-4B92-47CE-ABC0-7A998621CB4F}" presName="bgRect" presStyleLbl="bgShp" presStyleIdx="0" presStyleCnt="5"/>
      <dgm:spPr/>
    </dgm:pt>
    <dgm:pt modelId="{4D0F0DD7-2516-49A7-8BD7-2D7CEC00A8F9}" type="pres">
      <dgm:prSet presAssocID="{CF09085C-4B92-47CE-ABC0-7A998621CB4F}" presName="iconRect" presStyleLbl="node1" presStyleIdx="0" presStyleCnt="5"/>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Classroom"/>
        </a:ext>
      </dgm:extLst>
    </dgm:pt>
    <dgm:pt modelId="{6FCF45B9-003D-4913-BD6E-3F92C918A12B}" type="pres">
      <dgm:prSet presAssocID="{CF09085C-4B92-47CE-ABC0-7A998621CB4F}" presName="spaceRect" presStyleCnt="0"/>
      <dgm:spPr/>
    </dgm:pt>
    <dgm:pt modelId="{F58D87FC-6FA3-405C-A3B6-D8804AE5CA4C}" type="pres">
      <dgm:prSet presAssocID="{CF09085C-4B92-47CE-ABC0-7A998621CB4F}" presName="parTx" presStyleLbl="revTx" presStyleIdx="0" presStyleCnt="5">
        <dgm:presLayoutVars>
          <dgm:chMax val="0"/>
          <dgm:chPref val="0"/>
        </dgm:presLayoutVars>
      </dgm:prSet>
      <dgm:spPr/>
    </dgm:pt>
    <dgm:pt modelId="{A9BC67A5-F5CE-4E56-A5DD-10A21EA13461}" type="pres">
      <dgm:prSet presAssocID="{069B50E7-F510-491F-A5DF-F4447E1F6D8A}" presName="sibTrans" presStyleCnt="0"/>
      <dgm:spPr/>
    </dgm:pt>
    <dgm:pt modelId="{E26D32DF-F84B-4FA4-86B7-AB8439920DC5}" type="pres">
      <dgm:prSet presAssocID="{AED0CEFC-3AF9-44F4-925A-E77410160D21}" presName="compNode" presStyleCnt="0"/>
      <dgm:spPr/>
    </dgm:pt>
    <dgm:pt modelId="{683CDE0A-6985-4ECE-8631-022326F752F4}" type="pres">
      <dgm:prSet presAssocID="{AED0CEFC-3AF9-44F4-925A-E77410160D21}" presName="bgRect" presStyleLbl="bgShp" presStyleIdx="1" presStyleCnt="5"/>
      <dgm:spPr/>
    </dgm:pt>
    <dgm:pt modelId="{DDC1AF6C-513A-4C57-AB5A-D7287DC70246}" type="pres">
      <dgm:prSet presAssocID="{AED0CEFC-3AF9-44F4-925A-E77410160D21}" presName="iconRect" presStyleLbl="node1" presStyleIdx="1" presStyleCnt="5"/>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Teacher"/>
        </a:ext>
      </dgm:extLst>
    </dgm:pt>
    <dgm:pt modelId="{EDD964A4-5270-4CE0-8800-B22AB5CC1177}" type="pres">
      <dgm:prSet presAssocID="{AED0CEFC-3AF9-44F4-925A-E77410160D21}" presName="spaceRect" presStyleCnt="0"/>
      <dgm:spPr/>
    </dgm:pt>
    <dgm:pt modelId="{26294083-0BBB-4109-9B41-039C7349EBD0}" type="pres">
      <dgm:prSet presAssocID="{AED0CEFC-3AF9-44F4-925A-E77410160D21}" presName="parTx" presStyleLbl="revTx" presStyleIdx="1" presStyleCnt="5">
        <dgm:presLayoutVars>
          <dgm:chMax val="0"/>
          <dgm:chPref val="0"/>
        </dgm:presLayoutVars>
      </dgm:prSet>
      <dgm:spPr/>
    </dgm:pt>
    <dgm:pt modelId="{96A4957A-8BCF-45B5-8D01-02E8DFABC8F7}" type="pres">
      <dgm:prSet presAssocID="{09DFE0A5-937B-41C9-8DC7-A105A22440DE}" presName="sibTrans" presStyleCnt="0"/>
      <dgm:spPr/>
    </dgm:pt>
    <dgm:pt modelId="{5FB55FAA-2414-44AC-915B-0606A6DD5C13}" type="pres">
      <dgm:prSet presAssocID="{A17EA78A-51AA-445A-A7C5-FB86951E99B4}" presName="compNode" presStyleCnt="0"/>
      <dgm:spPr/>
    </dgm:pt>
    <dgm:pt modelId="{D69197CA-D2D0-4AAD-BDD5-66D8C30D0A90}" type="pres">
      <dgm:prSet presAssocID="{A17EA78A-51AA-445A-A7C5-FB86951E99B4}" presName="bgRect" presStyleLbl="bgShp" presStyleIdx="2" presStyleCnt="5"/>
      <dgm:spPr/>
    </dgm:pt>
    <dgm:pt modelId="{8F07413C-D683-44F3-9E5F-70E6EC5F8460}" type="pres">
      <dgm:prSet presAssocID="{A17EA78A-51AA-445A-A7C5-FB86951E99B4}" presName="iconRect" presStyleLbl="node1" presStyleIdx="2" presStyleCnt="5"/>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Life jacket"/>
        </a:ext>
      </dgm:extLst>
    </dgm:pt>
    <dgm:pt modelId="{FFF98254-60A1-4DEF-8BD3-A64625F1F176}" type="pres">
      <dgm:prSet presAssocID="{A17EA78A-51AA-445A-A7C5-FB86951E99B4}" presName="spaceRect" presStyleCnt="0"/>
      <dgm:spPr/>
    </dgm:pt>
    <dgm:pt modelId="{8CDC1D15-6705-43C3-8B44-3D78AB8FB1FB}" type="pres">
      <dgm:prSet presAssocID="{A17EA78A-51AA-445A-A7C5-FB86951E99B4}" presName="parTx" presStyleLbl="revTx" presStyleIdx="2" presStyleCnt="5">
        <dgm:presLayoutVars>
          <dgm:chMax val="0"/>
          <dgm:chPref val="0"/>
        </dgm:presLayoutVars>
      </dgm:prSet>
      <dgm:spPr/>
    </dgm:pt>
    <dgm:pt modelId="{2A53C7B1-EF2E-4CAF-A2F6-6623EA35E5D1}" type="pres">
      <dgm:prSet presAssocID="{45E379CF-088D-4D78-8294-E7E4A67EE3F2}" presName="sibTrans" presStyleCnt="0"/>
      <dgm:spPr/>
    </dgm:pt>
    <dgm:pt modelId="{08060DEE-BBF1-48A4-A196-00AD3ED08E36}" type="pres">
      <dgm:prSet presAssocID="{FE6BCCEC-2C96-4F54-BE7F-F3994ED60188}" presName="compNode" presStyleCnt="0"/>
      <dgm:spPr/>
    </dgm:pt>
    <dgm:pt modelId="{2A76E96E-5CE5-4EB1-9990-F5FE2CE9C7CD}" type="pres">
      <dgm:prSet presAssocID="{FE6BCCEC-2C96-4F54-BE7F-F3994ED60188}" presName="bgRect" presStyleLbl="bgShp" presStyleIdx="3" presStyleCnt="5"/>
      <dgm:spPr/>
    </dgm:pt>
    <dgm:pt modelId="{444D9A37-C704-40ED-809B-FD430D8F7B44}" type="pres">
      <dgm:prSet presAssocID="{FE6BCCEC-2C96-4F54-BE7F-F3994ED60188}" presName="iconRect" presStyleLbl="node1" presStyleIdx="3" presStyleCnt="5"/>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Checkmark"/>
        </a:ext>
      </dgm:extLst>
    </dgm:pt>
    <dgm:pt modelId="{D9B6774D-1DE2-468A-B3FF-C15E148010B8}" type="pres">
      <dgm:prSet presAssocID="{FE6BCCEC-2C96-4F54-BE7F-F3994ED60188}" presName="spaceRect" presStyleCnt="0"/>
      <dgm:spPr/>
    </dgm:pt>
    <dgm:pt modelId="{1C6F8F9E-E56A-49D8-B964-EDB66724D49F}" type="pres">
      <dgm:prSet presAssocID="{FE6BCCEC-2C96-4F54-BE7F-F3994ED60188}" presName="parTx" presStyleLbl="revTx" presStyleIdx="3" presStyleCnt="5">
        <dgm:presLayoutVars>
          <dgm:chMax val="0"/>
          <dgm:chPref val="0"/>
        </dgm:presLayoutVars>
      </dgm:prSet>
      <dgm:spPr/>
    </dgm:pt>
    <dgm:pt modelId="{5F19B62C-9DFA-4710-8768-4D241E278176}" type="pres">
      <dgm:prSet presAssocID="{C5F5DD26-C8CF-431E-AE6F-4A6C68E173A3}" presName="sibTrans" presStyleCnt="0"/>
      <dgm:spPr/>
    </dgm:pt>
    <dgm:pt modelId="{B2395DA1-643D-43D4-ABDE-9A19B798DC98}" type="pres">
      <dgm:prSet presAssocID="{8ADCAAFD-1209-43C2-B28C-A193C5141F24}" presName="compNode" presStyleCnt="0"/>
      <dgm:spPr/>
    </dgm:pt>
    <dgm:pt modelId="{4329DAB0-B5F9-47FF-89D0-360D7119F4F8}" type="pres">
      <dgm:prSet presAssocID="{8ADCAAFD-1209-43C2-B28C-A193C5141F24}" presName="bgRect" presStyleLbl="bgShp" presStyleIdx="4" presStyleCnt="5"/>
      <dgm:spPr/>
    </dgm:pt>
    <dgm:pt modelId="{C408F1AA-D178-434B-9159-1627F488696F}" type="pres">
      <dgm:prSet presAssocID="{8ADCAAFD-1209-43C2-B28C-A193C5141F24}" presName="iconRect" presStyleLbl="node1" presStyleIdx="4" presStyleCnt="5"/>
      <dgm:spPr>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a:noFill/>
        </a:ln>
      </dgm:spPr>
      <dgm:extLst>
        <a:ext uri="{E40237B7-FDA0-4F09-8148-C483321AD2D9}">
          <dgm14:cNvPr xmlns:dgm14="http://schemas.microsoft.com/office/drawing/2010/diagram" id="0" name="" descr="Books"/>
        </a:ext>
      </dgm:extLst>
    </dgm:pt>
    <dgm:pt modelId="{F1CC4FD6-1CD0-4125-A43C-30B22CEDE1C5}" type="pres">
      <dgm:prSet presAssocID="{8ADCAAFD-1209-43C2-B28C-A193C5141F24}" presName="spaceRect" presStyleCnt="0"/>
      <dgm:spPr/>
    </dgm:pt>
    <dgm:pt modelId="{C06B694E-49F3-4BCE-A8C4-FBA95B9D98B1}" type="pres">
      <dgm:prSet presAssocID="{8ADCAAFD-1209-43C2-B28C-A193C5141F24}" presName="parTx" presStyleLbl="revTx" presStyleIdx="4" presStyleCnt="5">
        <dgm:presLayoutVars>
          <dgm:chMax val="0"/>
          <dgm:chPref val="0"/>
        </dgm:presLayoutVars>
      </dgm:prSet>
      <dgm:spPr/>
    </dgm:pt>
  </dgm:ptLst>
  <dgm:cxnLst>
    <dgm:cxn modelId="{4C452004-8BA5-415E-A9F7-E98C671A6328}" type="presOf" srcId="{FE6BCCEC-2C96-4F54-BE7F-F3994ED60188}" destId="{1C6F8F9E-E56A-49D8-B964-EDB66724D49F}" srcOrd="0" destOrd="0" presId="urn:microsoft.com/office/officeart/2018/2/layout/IconVerticalSolidList"/>
    <dgm:cxn modelId="{C0D93623-086A-48FB-BC4C-AE49E0210CB3}" srcId="{A1B5183A-71A0-4EE3-8B4B-0869973C7900}" destId="{FE6BCCEC-2C96-4F54-BE7F-F3994ED60188}" srcOrd="3" destOrd="0" parTransId="{04B424B2-0E25-4866-8E49-137CBA694C7F}" sibTransId="{C5F5DD26-C8CF-431E-AE6F-4A6C68E173A3}"/>
    <dgm:cxn modelId="{10ADB32E-7D9F-4E9A-B0BF-61C5AC622B66}" type="presOf" srcId="{A1B5183A-71A0-4EE3-8B4B-0869973C7900}" destId="{A2D31177-C6FD-453B-A36A-B30252BE6698}" srcOrd="0" destOrd="0" presId="urn:microsoft.com/office/officeart/2018/2/layout/IconVerticalSolidList"/>
    <dgm:cxn modelId="{46A38E3C-8B1A-4EA0-916D-494CF0BA41E0}" srcId="{A1B5183A-71A0-4EE3-8B4B-0869973C7900}" destId="{A17EA78A-51AA-445A-A7C5-FB86951E99B4}" srcOrd="2" destOrd="0" parTransId="{A9AE90D8-A6DF-47C0-885B-CC4BD5338148}" sibTransId="{45E379CF-088D-4D78-8294-E7E4A67EE3F2}"/>
    <dgm:cxn modelId="{C78C1E63-E1EA-4AFC-A993-2FE240C83CA1}" srcId="{A1B5183A-71A0-4EE3-8B4B-0869973C7900}" destId="{8ADCAAFD-1209-43C2-B28C-A193C5141F24}" srcOrd="4" destOrd="0" parTransId="{D4851A13-1AD7-49AD-8284-A8DFCF122CD1}" sibTransId="{4A56C8A8-79A5-4E6D-8040-11CF610EAB01}"/>
    <dgm:cxn modelId="{E2C95D69-30D9-4EB4-A25A-AEE011A69E14}" type="presOf" srcId="{AED0CEFC-3AF9-44F4-925A-E77410160D21}" destId="{26294083-0BBB-4109-9B41-039C7349EBD0}" srcOrd="0" destOrd="0" presId="urn:microsoft.com/office/officeart/2018/2/layout/IconVerticalSolidList"/>
    <dgm:cxn modelId="{7C1E7D71-9FEE-44EC-835B-260CBAC6D31F}" srcId="{A1B5183A-71A0-4EE3-8B4B-0869973C7900}" destId="{CF09085C-4B92-47CE-ABC0-7A998621CB4F}" srcOrd="0" destOrd="0" parTransId="{4A86AE71-7797-4225-A663-8ABFEAAB12A9}" sibTransId="{069B50E7-F510-491F-A5DF-F4447E1F6D8A}"/>
    <dgm:cxn modelId="{2B319558-DBD2-4F03-99A7-71670A50B0B1}" type="presOf" srcId="{8ADCAAFD-1209-43C2-B28C-A193C5141F24}" destId="{C06B694E-49F3-4BCE-A8C4-FBA95B9D98B1}" srcOrd="0" destOrd="0" presId="urn:microsoft.com/office/officeart/2018/2/layout/IconVerticalSolidList"/>
    <dgm:cxn modelId="{17BAC07C-E217-44C7-9F34-58AE00A00F7C}" type="presOf" srcId="{A17EA78A-51AA-445A-A7C5-FB86951E99B4}" destId="{8CDC1D15-6705-43C3-8B44-3D78AB8FB1FB}" srcOrd="0" destOrd="0" presId="urn:microsoft.com/office/officeart/2018/2/layout/IconVerticalSolidList"/>
    <dgm:cxn modelId="{4CF36886-BCDD-431F-A1C0-0679F95BA355}" srcId="{A1B5183A-71A0-4EE3-8B4B-0869973C7900}" destId="{AED0CEFC-3AF9-44F4-925A-E77410160D21}" srcOrd="1" destOrd="0" parTransId="{D90B91CA-6EE6-4065-9CA0-4AE4018DD34A}" sibTransId="{09DFE0A5-937B-41C9-8DC7-A105A22440DE}"/>
    <dgm:cxn modelId="{A010ADFE-D1E1-4466-AC17-B3CB021274A5}" type="presOf" srcId="{CF09085C-4B92-47CE-ABC0-7A998621CB4F}" destId="{F58D87FC-6FA3-405C-A3B6-D8804AE5CA4C}" srcOrd="0" destOrd="0" presId="urn:microsoft.com/office/officeart/2018/2/layout/IconVerticalSolidList"/>
    <dgm:cxn modelId="{0107E336-B861-4E27-BAF6-D7F143867251}" type="presParOf" srcId="{A2D31177-C6FD-453B-A36A-B30252BE6698}" destId="{99D60641-1093-4483-9FA4-0AB71F3F2A95}" srcOrd="0" destOrd="0" presId="urn:microsoft.com/office/officeart/2018/2/layout/IconVerticalSolidList"/>
    <dgm:cxn modelId="{FDAC5DBC-7760-4CDD-A2D7-762A45BAD9B3}" type="presParOf" srcId="{99D60641-1093-4483-9FA4-0AB71F3F2A95}" destId="{3ABBC94C-7022-4BA6-A519-9EAB9CC11573}" srcOrd="0" destOrd="0" presId="urn:microsoft.com/office/officeart/2018/2/layout/IconVerticalSolidList"/>
    <dgm:cxn modelId="{668AD982-215B-4F19-BB4D-60D588342FE0}" type="presParOf" srcId="{99D60641-1093-4483-9FA4-0AB71F3F2A95}" destId="{4D0F0DD7-2516-49A7-8BD7-2D7CEC00A8F9}" srcOrd="1" destOrd="0" presId="urn:microsoft.com/office/officeart/2018/2/layout/IconVerticalSolidList"/>
    <dgm:cxn modelId="{10F1D733-D618-4E90-A631-AF10A07C3A8A}" type="presParOf" srcId="{99D60641-1093-4483-9FA4-0AB71F3F2A95}" destId="{6FCF45B9-003D-4913-BD6E-3F92C918A12B}" srcOrd="2" destOrd="0" presId="urn:microsoft.com/office/officeart/2018/2/layout/IconVerticalSolidList"/>
    <dgm:cxn modelId="{A00B063F-5AA3-4800-97C4-B6369F853865}" type="presParOf" srcId="{99D60641-1093-4483-9FA4-0AB71F3F2A95}" destId="{F58D87FC-6FA3-405C-A3B6-D8804AE5CA4C}" srcOrd="3" destOrd="0" presId="urn:microsoft.com/office/officeart/2018/2/layout/IconVerticalSolidList"/>
    <dgm:cxn modelId="{B5162F1D-40D6-4502-AB2B-FED04C8BB87C}" type="presParOf" srcId="{A2D31177-C6FD-453B-A36A-B30252BE6698}" destId="{A9BC67A5-F5CE-4E56-A5DD-10A21EA13461}" srcOrd="1" destOrd="0" presId="urn:microsoft.com/office/officeart/2018/2/layout/IconVerticalSolidList"/>
    <dgm:cxn modelId="{59B199A4-1EBF-4B43-AF7F-310D1ABB74A4}" type="presParOf" srcId="{A2D31177-C6FD-453B-A36A-B30252BE6698}" destId="{E26D32DF-F84B-4FA4-86B7-AB8439920DC5}" srcOrd="2" destOrd="0" presId="urn:microsoft.com/office/officeart/2018/2/layout/IconVerticalSolidList"/>
    <dgm:cxn modelId="{FBABB296-669E-4442-8338-BC3E7118C058}" type="presParOf" srcId="{E26D32DF-F84B-4FA4-86B7-AB8439920DC5}" destId="{683CDE0A-6985-4ECE-8631-022326F752F4}" srcOrd="0" destOrd="0" presId="urn:microsoft.com/office/officeart/2018/2/layout/IconVerticalSolidList"/>
    <dgm:cxn modelId="{6F15470E-D144-4B78-8385-587AF6E8465C}" type="presParOf" srcId="{E26D32DF-F84B-4FA4-86B7-AB8439920DC5}" destId="{DDC1AF6C-513A-4C57-AB5A-D7287DC70246}" srcOrd="1" destOrd="0" presId="urn:microsoft.com/office/officeart/2018/2/layout/IconVerticalSolidList"/>
    <dgm:cxn modelId="{CA5E0C86-8192-428B-8A3A-A469B6F7DCDD}" type="presParOf" srcId="{E26D32DF-F84B-4FA4-86B7-AB8439920DC5}" destId="{EDD964A4-5270-4CE0-8800-B22AB5CC1177}" srcOrd="2" destOrd="0" presId="urn:microsoft.com/office/officeart/2018/2/layout/IconVerticalSolidList"/>
    <dgm:cxn modelId="{2E5AAFC2-66C0-46E4-9267-A4CB9253C758}" type="presParOf" srcId="{E26D32DF-F84B-4FA4-86B7-AB8439920DC5}" destId="{26294083-0BBB-4109-9B41-039C7349EBD0}" srcOrd="3" destOrd="0" presId="urn:microsoft.com/office/officeart/2018/2/layout/IconVerticalSolidList"/>
    <dgm:cxn modelId="{3A0E0419-916D-4D81-803E-24F0541C21C4}" type="presParOf" srcId="{A2D31177-C6FD-453B-A36A-B30252BE6698}" destId="{96A4957A-8BCF-45B5-8D01-02E8DFABC8F7}" srcOrd="3" destOrd="0" presId="urn:microsoft.com/office/officeart/2018/2/layout/IconVerticalSolidList"/>
    <dgm:cxn modelId="{D58A2A9A-AC55-463B-B458-EF13FDD57FBE}" type="presParOf" srcId="{A2D31177-C6FD-453B-A36A-B30252BE6698}" destId="{5FB55FAA-2414-44AC-915B-0606A6DD5C13}" srcOrd="4" destOrd="0" presId="urn:microsoft.com/office/officeart/2018/2/layout/IconVerticalSolidList"/>
    <dgm:cxn modelId="{99E82AAB-3019-4920-8665-17F692757AEA}" type="presParOf" srcId="{5FB55FAA-2414-44AC-915B-0606A6DD5C13}" destId="{D69197CA-D2D0-4AAD-BDD5-66D8C30D0A90}" srcOrd="0" destOrd="0" presId="urn:microsoft.com/office/officeart/2018/2/layout/IconVerticalSolidList"/>
    <dgm:cxn modelId="{F1BFECB9-7BAD-4832-B6F9-07EF1648BB54}" type="presParOf" srcId="{5FB55FAA-2414-44AC-915B-0606A6DD5C13}" destId="{8F07413C-D683-44F3-9E5F-70E6EC5F8460}" srcOrd="1" destOrd="0" presId="urn:microsoft.com/office/officeart/2018/2/layout/IconVerticalSolidList"/>
    <dgm:cxn modelId="{B9125256-DC38-4917-9300-F3C023E250BA}" type="presParOf" srcId="{5FB55FAA-2414-44AC-915B-0606A6DD5C13}" destId="{FFF98254-60A1-4DEF-8BD3-A64625F1F176}" srcOrd="2" destOrd="0" presId="urn:microsoft.com/office/officeart/2018/2/layout/IconVerticalSolidList"/>
    <dgm:cxn modelId="{D1DAE75F-E316-459D-9036-45F48A5A3B0A}" type="presParOf" srcId="{5FB55FAA-2414-44AC-915B-0606A6DD5C13}" destId="{8CDC1D15-6705-43C3-8B44-3D78AB8FB1FB}" srcOrd="3" destOrd="0" presId="urn:microsoft.com/office/officeart/2018/2/layout/IconVerticalSolidList"/>
    <dgm:cxn modelId="{8ACBC10A-AE2D-45F1-B39B-7272AD430883}" type="presParOf" srcId="{A2D31177-C6FD-453B-A36A-B30252BE6698}" destId="{2A53C7B1-EF2E-4CAF-A2F6-6623EA35E5D1}" srcOrd="5" destOrd="0" presId="urn:microsoft.com/office/officeart/2018/2/layout/IconVerticalSolidList"/>
    <dgm:cxn modelId="{83651A82-1A87-42B3-AE45-46BC1BB78FFF}" type="presParOf" srcId="{A2D31177-C6FD-453B-A36A-B30252BE6698}" destId="{08060DEE-BBF1-48A4-A196-00AD3ED08E36}" srcOrd="6" destOrd="0" presId="urn:microsoft.com/office/officeart/2018/2/layout/IconVerticalSolidList"/>
    <dgm:cxn modelId="{C768B03D-0984-44B2-B8CA-5479F50C42B6}" type="presParOf" srcId="{08060DEE-BBF1-48A4-A196-00AD3ED08E36}" destId="{2A76E96E-5CE5-4EB1-9990-F5FE2CE9C7CD}" srcOrd="0" destOrd="0" presId="urn:microsoft.com/office/officeart/2018/2/layout/IconVerticalSolidList"/>
    <dgm:cxn modelId="{31401BCC-CC04-451A-9AD9-AAF6C9EE139C}" type="presParOf" srcId="{08060DEE-BBF1-48A4-A196-00AD3ED08E36}" destId="{444D9A37-C704-40ED-809B-FD430D8F7B44}" srcOrd="1" destOrd="0" presId="urn:microsoft.com/office/officeart/2018/2/layout/IconVerticalSolidList"/>
    <dgm:cxn modelId="{F4F84E4A-7627-4E60-9C19-E2A6E3FE1C89}" type="presParOf" srcId="{08060DEE-BBF1-48A4-A196-00AD3ED08E36}" destId="{D9B6774D-1DE2-468A-B3FF-C15E148010B8}" srcOrd="2" destOrd="0" presId="urn:microsoft.com/office/officeart/2018/2/layout/IconVerticalSolidList"/>
    <dgm:cxn modelId="{9041D9E0-61D7-4639-92AD-1CDF415144E8}" type="presParOf" srcId="{08060DEE-BBF1-48A4-A196-00AD3ED08E36}" destId="{1C6F8F9E-E56A-49D8-B964-EDB66724D49F}" srcOrd="3" destOrd="0" presId="urn:microsoft.com/office/officeart/2018/2/layout/IconVerticalSolidList"/>
    <dgm:cxn modelId="{FEBA16E8-054D-416E-9BA5-37D7C42B359E}" type="presParOf" srcId="{A2D31177-C6FD-453B-A36A-B30252BE6698}" destId="{5F19B62C-9DFA-4710-8768-4D241E278176}" srcOrd="7" destOrd="0" presId="urn:microsoft.com/office/officeart/2018/2/layout/IconVerticalSolidList"/>
    <dgm:cxn modelId="{90679471-7231-43B9-8866-E42E915F1A8A}" type="presParOf" srcId="{A2D31177-C6FD-453B-A36A-B30252BE6698}" destId="{B2395DA1-643D-43D4-ABDE-9A19B798DC98}" srcOrd="8" destOrd="0" presId="urn:microsoft.com/office/officeart/2018/2/layout/IconVerticalSolidList"/>
    <dgm:cxn modelId="{25C35AC6-13BA-4D4C-A4A9-FE06840EA80E}" type="presParOf" srcId="{B2395DA1-643D-43D4-ABDE-9A19B798DC98}" destId="{4329DAB0-B5F9-47FF-89D0-360D7119F4F8}" srcOrd="0" destOrd="0" presId="urn:microsoft.com/office/officeart/2018/2/layout/IconVerticalSolidList"/>
    <dgm:cxn modelId="{E984AE93-BE09-463C-80F7-8066455827F8}" type="presParOf" srcId="{B2395DA1-643D-43D4-ABDE-9A19B798DC98}" destId="{C408F1AA-D178-434B-9159-1627F488696F}" srcOrd="1" destOrd="0" presId="urn:microsoft.com/office/officeart/2018/2/layout/IconVerticalSolidList"/>
    <dgm:cxn modelId="{2ADB2A4C-AEF3-415B-844D-3B1F2B5D7535}" type="presParOf" srcId="{B2395DA1-643D-43D4-ABDE-9A19B798DC98}" destId="{F1CC4FD6-1CD0-4125-A43C-30B22CEDE1C5}" srcOrd="2" destOrd="0" presId="urn:microsoft.com/office/officeart/2018/2/layout/IconVerticalSolidList"/>
    <dgm:cxn modelId="{36E7767D-C646-46E2-81FB-890890091E2A}" type="presParOf" srcId="{B2395DA1-643D-43D4-ABDE-9A19B798DC98}" destId="{C06B694E-49F3-4BCE-A8C4-FBA95B9D98B1}" srcOrd="3" destOrd="0" presId="urn:microsoft.com/office/officeart/2018/2/layout/IconVerticalSoli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D39D7A7-9B84-48AD-B5E5-D0912D5AF3CD}" type="doc">
      <dgm:prSet loTypeId="urn:microsoft.com/office/officeart/2005/8/layout/default" loCatId="list" qsTypeId="urn:microsoft.com/office/officeart/2005/8/quickstyle/simple4" qsCatId="simple" csTypeId="urn:microsoft.com/office/officeart/2005/8/colors/colorful2" csCatId="colorful" phldr="1"/>
      <dgm:spPr/>
      <dgm:t>
        <a:bodyPr/>
        <a:lstStyle/>
        <a:p>
          <a:endParaRPr lang="en-US"/>
        </a:p>
      </dgm:t>
    </dgm:pt>
    <dgm:pt modelId="{410559D8-D7FE-4252-80BF-652B03613EA2}">
      <dgm:prSet/>
      <dgm:spPr/>
      <dgm:t>
        <a:bodyPr/>
        <a:lstStyle/>
        <a:p>
          <a:r>
            <a:rPr lang="en-US" dirty="0"/>
            <a:t>Disruptive behavior in or out of the classroom</a:t>
          </a:r>
        </a:p>
      </dgm:t>
    </dgm:pt>
    <dgm:pt modelId="{224A7853-093E-42AF-AA66-57EA9722F322}" type="parTrans" cxnId="{074C12E8-2BDF-42EE-B2FE-9ED1886A8498}">
      <dgm:prSet/>
      <dgm:spPr/>
      <dgm:t>
        <a:bodyPr/>
        <a:lstStyle/>
        <a:p>
          <a:endParaRPr lang="en-US"/>
        </a:p>
      </dgm:t>
    </dgm:pt>
    <dgm:pt modelId="{AEC3BF95-7664-46A6-9B15-C90F8BC1F9CB}" type="sibTrans" cxnId="{074C12E8-2BDF-42EE-B2FE-9ED1886A8498}">
      <dgm:prSet/>
      <dgm:spPr/>
      <dgm:t>
        <a:bodyPr/>
        <a:lstStyle/>
        <a:p>
          <a:endParaRPr lang="en-US"/>
        </a:p>
      </dgm:t>
    </dgm:pt>
    <dgm:pt modelId="{0A23D7BE-5222-4266-9016-60ACD4BC6919}">
      <dgm:prSet/>
      <dgm:spPr/>
      <dgm:t>
        <a:bodyPr/>
        <a:lstStyle/>
        <a:p>
          <a:r>
            <a:rPr lang="en-US" dirty="0"/>
            <a:t>Threatening Behavior in or out of the classroom</a:t>
          </a:r>
        </a:p>
      </dgm:t>
    </dgm:pt>
    <dgm:pt modelId="{7968BBEC-4D66-49B6-B537-2EE2200AD4E6}" type="parTrans" cxnId="{9AF57106-77FE-4081-8D01-3EBEF6378718}">
      <dgm:prSet/>
      <dgm:spPr/>
      <dgm:t>
        <a:bodyPr/>
        <a:lstStyle/>
        <a:p>
          <a:endParaRPr lang="en-US"/>
        </a:p>
      </dgm:t>
    </dgm:pt>
    <dgm:pt modelId="{6C72F825-2929-4226-83BD-B2FC0D14914E}" type="sibTrans" cxnId="{9AF57106-77FE-4081-8D01-3EBEF6378718}">
      <dgm:prSet/>
      <dgm:spPr/>
      <dgm:t>
        <a:bodyPr/>
        <a:lstStyle/>
        <a:p>
          <a:endParaRPr lang="en-US"/>
        </a:p>
      </dgm:t>
    </dgm:pt>
    <dgm:pt modelId="{F87035EC-8C2C-4D77-9B11-625CCA93C586}">
      <dgm:prSet/>
      <dgm:spPr/>
      <dgm:t>
        <a:bodyPr/>
        <a:lstStyle/>
        <a:p>
          <a:r>
            <a:rPr lang="en-US" dirty="0"/>
            <a:t>Any form of harassment to students or other individuals</a:t>
          </a:r>
        </a:p>
      </dgm:t>
    </dgm:pt>
    <dgm:pt modelId="{B8760AD5-5D84-4A0C-AF0A-3892FB2E82B7}" type="parTrans" cxnId="{B3248B28-F783-48C9-A184-6BEF35C6F685}">
      <dgm:prSet/>
      <dgm:spPr/>
      <dgm:t>
        <a:bodyPr/>
        <a:lstStyle/>
        <a:p>
          <a:endParaRPr lang="en-US"/>
        </a:p>
      </dgm:t>
    </dgm:pt>
    <dgm:pt modelId="{3ECE5AF8-7AFB-401C-B3CF-486C8008A195}" type="sibTrans" cxnId="{B3248B28-F783-48C9-A184-6BEF35C6F685}">
      <dgm:prSet/>
      <dgm:spPr/>
      <dgm:t>
        <a:bodyPr/>
        <a:lstStyle/>
        <a:p>
          <a:endParaRPr lang="en-US"/>
        </a:p>
      </dgm:t>
    </dgm:pt>
    <dgm:pt modelId="{9708D591-83B7-412C-8402-5A48CED167AA}">
      <dgm:prSet/>
      <dgm:spPr/>
      <dgm:t>
        <a:bodyPr/>
        <a:lstStyle/>
        <a:p>
          <a:r>
            <a:rPr lang="en-US" dirty="0"/>
            <a:t>Disrespectful conversation that does not support a positive learning environment</a:t>
          </a:r>
        </a:p>
      </dgm:t>
    </dgm:pt>
    <dgm:pt modelId="{8FA1319F-5832-4A0F-90F9-92C0D3B7A5C1}" type="parTrans" cxnId="{B751A54D-1A12-4BFD-915A-741573C2194A}">
      <dgm:prSet/>
      <dgm:spPr/>
      <dgm:t>
        <a:bodyPr/>
        <a:lstStyle/>
        <a:p>
          <a:endParaRPr lang="en-US"/>
        </a:p>
      </dgm:t>
    </dgm:pt>
    <dgm:pt modelId="{8267AEA4-0877-497C-9481-429B60D9606A}" type="sibTrans" cxnId="{B751A54D-1A12-4BFD-915A-741573C2194A}">
      <dgm:prSet/>
      <dgm:spPr/>
      <dgm:t>
        <a:bodyPr/>
        <a:lstStyle/>
        <a:p>
          <a:endParaRPr lang="en-US"/>
        </a:p>
      </dgm:t>
    </dgm:pt>
    <dgm:pt modelId="{4592C541-D306-47F7-8E22-19B1A9775257}">
      <dgm:prSet/>
      <dgm:spPr/>
      <dgm:t>
        <a:bodyPr/>
        <a:lstStyle/>
        <a:p>
          <a:r>
            <a:rPr lang="en-US" dirty="0"/>
            <a:t>Academic Dishonesty (cheating, plagiarism, etc.)</a:t>
          </a:r>
        </a:p>
      </dgm:t>
    </dgm:pt>
    <dgm:pt modelId="{E969992F-C382-441B-9500-8CE8015394BF}" type="parTrans" cxnId="{6A16F9D4-17D9-4019-A161-4BA1B4DE2E0A}">
      <dgm:prSet/>
      <dgm:spPr/>
      <dgm:t>
        <a:bodyPr/>
        <a:lstStyle/>
        <a:p>
          <a:endParaRPr lang="en-US"/>
        </a:p>
      </dgm:t>
    </dgm:pt>
    <dgm:pt modelId="{B3531FEA-3443-46E8-81A6-16BC3077948F}" type="sibTrans" cxnId="{6A16F9D4-17D9-4019-A161-4BA1B4DE2E0A}">
      <dgm:prSet/>
      <dgm:spPr/>
      <dgm:t>
        <a:bodyPr/>
        <a:lstStyle/>
        <a:p>
          <a:endParaRPr lang="en-US"/>
        </a:p>
      </dgm:t>
    </dgm:pt>
    <dgm:pt modelId="{89661D12-A262-4ADF-B133-8B82E1D8E7AF}">
      <dgm:prSet/>
      <dgm:spPr/>
      <dgm:t>
        <a:bodyPr/>
        <a:lstStyle/>
        <a:p>
          <a:r>
            <a:rPr lang="en-US" dirty="0"/>
            <a:t>Intentionally missing or skipping out of class</a:t>
          </a:r>
        </a:p>
      </dgm:t>
    </dgm:pt>
    <dgm:pt modelId="{3C3D15D5-6F77-40EE-9DD3-F1A540201C80}" type="parTrans" cxnId="{9F4A393D-2970-4F6B-91DD-1890FBEED9CB}">
      <dgm:prSet/>
      <dgm:spPr/>
      <dgm:t>
        <a:bodyPr/>
        <a:lstStyle/>
        <a:p>
          <a:endParaRPr lang="en-US"/>
        </a:p>
      </dgm:t>
    </dgm:pt>
    <dgm:pt modelId="{E7726C9E-747E-475C-974E-576FB9DDC36D}" type="sibTrans" cxnId="{9F4A393D-2970-4F6B-91DD-1890FBEED9CB}">
      <dgm:prSet/>
      <dgm:spPr/>
      <dgm:t>
        <a:bodyPr/>
        <a:lstStyle/>
        <a:p>
          <a:endParaRPr lang="en-US"/>
        </a:p>
      </dgm:t>
    </dgm:pt>
    <dgm:pt modelId="{4EB95878-CAFC-41E5-A577-2B5BDD31944D}">
      <dgm:prSet/>
      <dgm:spPr/>
      <dgm:t>
        <a:bodyPr/>
        <a:lstStyle/>
        <a:p>
          <a:r>
            <a:rPr lang="en-US" dirty="0"/>
            <a:t>Not actively participating in college assignments and work</a:t>
          </a:r>
        </a:p>
      </dgm:t>
    </dgm:pt>
    <dgm:pt modelId="{2FC95660-49E7-4725-A520-AF01E5214FDE}" type="parTrans" cxnId="{83614499-C065-4A84-A350-58D47BDFA448}">
      <dgm:prSet/>
      <dgm:spPr/>
      <dgm:t>
        <a:bodyPr/>
        <a:lstStyle/>
        <a:p>
          <a:endParaRPr lang="en-US"/>
        </a:p>
      </dgm:t>
    </dgm:pt>
    <dgm:pt modelId="{06B615AC-0DC1-4912-B3B3-35BB073D79FA}" type="sibTrans" cxnId="{83614499-C065-4A84-A350-58D47BDFA448}">
      <dgm:prSet/>
      <dgm:spPr/>
      <dgm:t>
        <a:bodyPr/>
        <a:lstStyle/>
        <a:p>
          <a:endParaRPr lang="en-US"/>
        </a:p>
      </dgm:t>
    </dgm:pt>
    <dgm:pt modelId="{1663F130-BADE-43DA-A25F-0FC87BAC86DB}" type="pres">
      <dgm:prSet presAssocID="{9D39D7A7-9B84-48AD-B5E5-D0912D5AF3CD}" presName="diagram" presStyleCnt="0">
        <dgm:presLayoutVars>
          <dgm:dir/>
          <dgm:resizeHandles val="exact"/>
        </dgm:presLayoutVars>
      </dgm:prSet>
      <dgm:spPr/>
    </dgm:pt>
    <dgm:pt modelId="{05654095-B0FC-4F9D-8E50-82D67D77DF8D}" type="pres">
      <dgm:prSet presAssocID="{410559D8-D7FE-4252-80BF-652B03613EA2}" presName="node" presStyleLbl="node1" presStyleIdx="0" presStyleCnt="7">
        <dgm:presLayoutVars>
          <dgm:bulletEnabled val="1"/>
        </dgm:presLayoutVars>
      </dgm:prSet>
      <dgm:spPr/>
    </dgm:pt>
    <dgm:pt modelId="{C0E09DD1-51A7-4C26-8061-FB42793ACB25}" type="pres">
      <dgm:prSet presAssocID="{AEC3BF95-7664-46A6-9B15-C90F8BC1F9CB}" presName="sibTrans" presStyleCnt="0"/>
      <dgm:spPr/>
    </dgm:pt>
    <dgm:pt modelId="{BD2CBB96-E035-4EEF-84C6-02102633E78E}" type="pres">
      <dgm:prSet presAssocID="{0A23D7BE-5222-4266-9016-60ACD4BC6919}" presName="node" presStyleLbl="node1" presStyleIdx="1" presStyleCnt="7">
        <dgm:presLayoutVars>
          <dgm:bulletEnabled val="1"/>
        </dgm:presLayoutVars>
      </dgm:prSet>
      <dgm:spPr/>
    </dgm:pt>
    <dgm:pt modelId="{A8A2D056-8FF8-4121-ABBD-26CD0A2C8E22}" type="pres">
      <dgm:prSet presAssocID="{6C72F825-2929-4226-83BD-B2FC0D14914E}" presName="sibTrans" presStyleCnt="0"/>
      <dgm:spPr/>
    </dgm:pt>
    <dgm:pt modelId="{240975D9-AD65-4872-8431-C91F054E0D05}" type="pres">
      <dgm:prSet presAssocID="{F87035EC-8C2C-4D77-9B11-625CCA93C586}" presName="node" presStyleLbl="node1" presStyleIdx="2" presStyleCnt="7">
        <dgm:presLayoutVars>
          <dgm:bulletEnabled val="1"/>
        </dgm:presLayoutVars>
      </dgm:prSet>
      <dgm:spPr/>
    </dgm:pt>
    <dgm:pt modelId="{5C3B4DD9-9EED-43C9-B651-21C385FA1ABE}" type="pres">
      <dgm:prSet presAssocID="{3ECE5AF8-7AFB-401C-B3CF-486C8008A195}" presName="sibTrans" presStyleCnt="0"/>
      <dgm:spPr/>
    </dgm:pt>
    <dgm:pt modelId="{D4C3C9B3-819C-49F4-ACDB-5301BFC3A141}" type="pres">
      <dgm:prSet presAssocID="{9708D591-83B7-412C-8402-5A48CED167AA}" presName="node" presStyleLbl="node1" presStyleIdx="3" presStyleCnt="7">
        <dgm:presLayoutVars>
          <dgm:bulletEnabled val="1"/>
        </dgm:presLayoutVars>
      </dgm:prSet>
      <dgm:spPr/>
    </dgm:pt>
    <dgm:pt modelId="{576F254D-20C8-4783-941B-E29AF166E861}" type="pres">
      <dgm:prSet presAssocID="{8267AEA4-0877-497C-9481-429B60D9606A}" presName="sibTrans" presStyleCnt="0"/>
      <dgm:spPr/>
    </dgm:pt>
    <dgm:pt modelId="{8A53DFDA-672A-4D1F-B74B-F23826F65197}" type="pres">
      <dgm:prSet presAssocID="{4592C541-D306-47F7-8E22-19B1A9775257}" presName="node" presStyleLbl="node1" presStyleIdx="4" presStyleCnt="7">
        <dgm:presLayoutVars>
          <dgm:bulletEnabled val="1"/>
        </dgm:presLayoutVars>
      </dgm:prSet>
      <dgm:spPr/>
    </dgm:pt>
    <dgm:pt modelId="{24809ABF-BED5-4B84-A12E-8BB85C61D4A0}" type="pres">
      <dgm:prSet presAssocID="{B3531FEA-3443-46E8-81A6-16BC3077948F}" presName="sibTrans" presStyleCnt="0"/>
      <dgm:spPr/>
    </dgm:pt>
    <dgm:pt modelId="{98CD9288-2F7F-4B89-B130-AF27D92BF4BF}" type="pres">
      <dgm:prSet presAssocID="{89661D12-A262-4ADF-B133-8B82E1D8E7AF}" presName="node" presStyleLbl="node1" presStyleIdx="5" presStyleCnt="7">
        <dgm:presLayoutVars>
          <dgm:bulletEnabled val="1"/>
        </dgm:presLayoutVars>
      </dgm:prSet>
      <dgm:spPr/>
    </dgm:pt>
    <dgm:pt modelId="{B01DFD67-ED1F-4C75-9867-2612425E57E9}" type="pres">
      <dgm:prSet presAssocID="{E7726C9E-747E-475C-974E-576FB9DDC36D}" presName="sibTrans" presStyleCnt="0"/>
      <dgm:spPr/>
    </dgm:pt>
    <dgm:pt modelId="{57FA4D0A-4CB9-4C56-B2F1-7803221E8414}" type="pres">
      <dgm:prSet presAssocID="{4EB95878-CAFC-41E5-A577-2B5BDD31944D}" presName="node" presStyleLbl="node1" presStyleIdx="6" presStyleCnt="7">
        <dgm:presLayoutVars>
          <dgm:bulletEnabled val="1"/>
        </dgm:presLayoutVars>
      </dgm:prSet>
      <dgm:spPr/>
    </dgm:pt>
  </dgm:ptLst>
  <dgm:cxnLst>
    <dgm:cxn modelId="{9AF57106-77FE-4081-8D01-3EBEF6378718}" srcId="{9D39D7A7-9B84-48AD-B5E5-D0912D5AF3CD}" destId="{0A23D7BE-5222-4266-9016-60ACD4BC6919}" srcOrd="1" destOrd="0" parTransId="{7968BBEC-4D66-49B6-B537-2EE2200AD4E6}" sibTransId="{6C72F825-2929-4226-83BD-B2FC0D14914E}"/>
    <dgm:cxn modelId="{B3248B28-F783-48C9-A184-6BEF35C6F685}" srcId="{9D39D7A7-9B84-48AD-B5E5-D0912D5AF3CD}" destId="{F87035EC-8C2C-4D77-9B11-625CCA93C586}" srcOrd="2" destOrd="0" parTransId="{B8760AD5-5D84-4A0C-AF0A-3892FB2E82B7}" sibTransId="{3ECE5AF8-7AFB-401C-B3CF-486C8008A195}"/>
    <dgm:cxn modelId="{9F4A393D-2970-4F6B-91DD-1890FBEED9CB}" srcId="{9D39D7A7-9B84-48AD-B5E5-D0912D5AF3CD}" destId="{89661D12-A262-4ADF-B133-8B82E1D8E7AF}" srcOrd="5" destOrd="0" parTransId="{3C3D15D5-6F77-40EE-9DD3-F1A540201C80}" sibTransId="{E7726C9E-747E-475C-974E-576FB9DDC36D}"/>
    <dgm:cxn modelId="{C696433E-132D-44EC-9E91-42DD19E5436A}" type="presOf" srcId="{9D39D7A7-9B84-48AD-B5E5-D0912D5AF3CD}" destId="{1663F130-BADE-43DA-A25F-0FC87BAC86DB}" srcOrd="0" destOrd="0" presId="urn:microsoft.com/office/officeart/2005/8/layout/default"/>
    <dgm:cxn modelId="{30391844-DB58-406A-BD85-9D054DF483D3}" type="presOf" srcId="{9708D591-83B7-412C-8402-5A48CED167AA}" destId="{D4C3C9B3-819C-49F4-ACDB-5301BFC3A141}" srcOrd="0" destOrd="0" presId="urn:microsoft.com/office/officeart/2005/8/layout/default"/>
    <dgm:cxn modelId="{B751A54D-1A12-4BFD-915A-741573C2194A}" srcId="{9D39D7A7-9B84-48AD-B5E5-D0912D5AF3CD}" destId="{9708D591-83B7-412C-8402-5A48CED167AA}" srcOrd="3" destOrd="0" parTransId="{8FA1319F-5832-4A0F-90F9-92C0D3B7A5C1}" sibTransId="{8267AEA4-0877-497C-9481-429B60D9606A}"/>
    <dgm:cxn modelId="{83614499-C065-4A84-A350-58D47BDFA448}" srcId="{9D39D7A7-9B84-48AD-B5E5-D0912D5AF3CD}" destId="{4EB95878-CAFC-41E5-A577-2B5BDD31944D}" srcOrd="6" destOrd="0" parTransId="{2FC95660-49E7-4725-A520-AF01E5214FDE}" sibTransId="{06B615AC-0DC1-4912-B3B3-35BB073D79FA}"/>
    <dgm:cxn modelId="{96BECBA1-B5BF-4D28-A598-954A698F0E6A}" type="presOf" srcId="{0A23D7BE-5222-4266-9016-60ACD4BC6919}" destId="{BD2CBB96-E035-4EEF-84C6-02102633E78E}" srcOrd="0" destOrd="0" presId="urn:microsoft.com/office/officeart/2005/8/layout/default"/>
    <dgm:cxn modelId="{DEAFF3C0-766E-4579-B1B6-9169DAA11885}" type="presOf" srcId="{F87035EC-8C2C-4D77-9B11-625CCA93C586}" destId="{240975D9-AD65-4872-8431-C91F054E0D05}" srcOrd="0" destOrd="0" presId="urn:microsoft.com/office/officeart/2005/8/layout/default"/>
    <dgm:cxn modelId="{5F99DBC7-1872-48FD-8239-42C86EEDBA6C}" type="presOf" srcId="{4592C541-D306-47F7-8E22-19B1A9775257}" destId="{8A53DFDA-672A-4D1F-B74B-F23826F65197}" srcOrd="0" destOrd="0" presId="urn:microsoft.com/office/officeart/2005/8/layout/default"/>
    <dgm:cxn modelId="{06D1F3C9-1DB9-446A-B881-97944807E0D2}" type="presOf" srcId="{4EB95878-CAFC-41E5-A577-2B5BDD31944D}" destId="{57FA4D0A-4CB9-4C56-B2F1-7803221E8414}" srcOrd="0" destOrd="0" presId="urn:microsoft.com/office/officeart/2005/8/layout/default"/>
    <dgm:cxn modelId="{E2CB66CD-3BDC-42BC-974D-0B1063205B90}" type="presOf" srcId="{410559D8-D7FE-4252-80BF-652B03613EA2}" destId="{05654095-B0FC-4F9D-8E50-82D67D77DF8D}" srcOrd="0" destOrd="0" presId="urn:microsoft.com/office/officeart/2005/8/layout/default"/>
    <dgm:cxn modelId="{6A16F9D4-17D9-4019-A161-4BA1B4DE2E0A}" srcId="{9D39D7A7-9B84-48AD-B5E5-D0912D5AF3CD}" destId="{4592C541-D306-47F7-8E22-19B1A9775257}" srcOrd="4" destOrd="0" parTransId="{E969992F-C382-441B-9500-8CE8015394BF}" sibTransId="{B3531FEA-3443-46E8-81A6-16BC3077948F}"/>
    <dgm:cxn modelId="{EAB658D9-2E2A-4721-93AD-057F071184AC}" type="presOf" srcId="{89661D12-A262-4ADF-B133-8B82E1D8E7AF}" destId="{98CD9288-2F7F-4B89-B130-AF27D92BF4BF}" srcOrd="0" destOrd="0" presId="urn:microsoft.com/office/officeart/2005/8/layout/default"/>
    <dgm:cxn modelId="{074C12E8-2BDF-42EE-B2FE-9ED1886A8498}" srcId="{9D39D7A7-9B84-48AD-B5E5-D0912D5AF3CD}" destId="{410559D8-D7FE-4252-80BF-652B03613EA2}" srcOrd="0" destOrd="0" parTransId="{224A7853-093E-42AF-AA66-57EA9722F322}" sibTransId="{AEC3BF95-7664-46A6-9B15-C90F8BC1F9CB}"/>
    <dgm:cxn modelId="{7800372A-8C5E-4ADE-9A0B-2D6C299717FA}" type="presParOf" srcId="{1663F130-BADE-43DA-A25F-0FC87BAC86DB}" destId="{05654095-B0FC-4F9D-8E50-82D67D77DF8D}" srcOrd="0" destOrd="0" presId="urn:microsoft.com/office/officeart/2005/8/layout/default"/>
    <dgm:cxn modelId="{C77557AB-6EAB-484A-96A1-F85650FD5EB2}" type="presParOf" srcId="{1663F130-BADE-43DA-A25F-0FC87BAC86DB}" destId="{C0E09DD1-51A7-4C26-8061-FB42793ACB25}" srcOrd="1" destOrd="0" presId="urn:microsoft.com/office/officeart/2005/8/layout/default"/>
    <dgm:cxn modelId="{091F406C-FC9D-42E7-A72C-D22D6A7FAB20}" type="presParOf" srcId="{1663F130-BADE-43DA-A25F-0FC87BAC86DB}" destId="{BD2CBB96-E035-4EEF-84C6-02102633E78E}" srcOrd="2" destOrd="0" presId="urn:microsoft.com/office/officeart/2005/8/layout/default"/>
    <dgm:cxn modelId="{417A89C0-82F1-4844-966C-F7750DDCAB04}" type="presParOf" srcId="{1663F130-BADE-43DA-A25F-0FC87BAC86DB}" destId="{A8A2D056-8FF8-4121-ABBD-26CD0A2C8E22}" srcOrd="3" destOrd="0" presId="urn:microsoft.com/office/officeart/2005/8/layout/default"/>
    <dgm:cxn modelId="{F44B2BC4-B8FC-49D9-AB02-EEC7FB843BFE}" type="presParOf" srcId="{1663F130-BADE-43DA-A25F-0FC87BAC86DB}" destId="{240975D9-AD65-4872-8431-C91F054E0D05}" srcOrd="4" destOrd="0" presId="urn:microsoft.com/office/officeart/2005/8/layout/default"/>
    <dgm:cxn modelId="{0690DCC9-BD31-4D27-99C8-52EC356DC9CA}" type="presParOf" srcId="{1663F130-BADE-43DA-A25F-0FC87BAC86DB}" destId="{5C3B4DD9-9EED-43C9-B651-21C385FA1ABE}" srcOrd="5" destOrd="0" presId="urn:microsoft.com/office/officeart/2005/8/layout/default"/>
    <dgm:cxn modelId="{466EEC46-9145-44D7-A69B-FE4B946E0DCC}" type="presParOf" srcId="{1663F130-BADE-43DA-A25F-0FC87BAC86DB}" destId="{D4C3C9B3-819C-49F4-ACDB-5301BFC3A141}" srcOrd="6" destOrd="0" presId="urn:microsoft.com/office/officeart/2005/8/layout/default"/>
    <dgm:cxn modelId="{05F4D364-ED17-4831-94E9-CAB91B58FD01}" type="presParOf" srcId="{1663F130-BADE-43DA-A25F-0FC87BAC86DB}" destId="{576F254D-20C8-4783-941B-E29AF166E861}" srcOrd="7" destOrd="0" presId="urn:microsoft.com/office/officeart/2005/8/layout/default"/>
    <dgm:cxn modelId="{7809D4C5-75EE-4602-A1B0-B752118AA294}" type="presParOf" srcId="{1663F130-BADE-43DA-A25F-0FC87BAC86DB}" destId="{8A53DFDA-672A-4D1F-B74B-F23826F65197}" srcOrd="8" destOrd="0" presId="urn:microsoft.com/office/officeart/2005/8/layout/default"/>
    <dgm:cxn modelId="{11C01A48-8B59-4769-95A3-184E46C9BBDA}" type="presParOf" srcId="{1663F130-BADE-43DA-A25F-0FC87BAC86DB}" destId="{24809ABF-BED5-4B84-A12E-8BB85C61D4A0}" srcOrd="9" destOrd="0" presId="urn:microsoft.com/office/officeart/2005/8/layout/default"/>
    <dgm:cxn modelId="{34466896-A9E5-47A2-BF27-C388CBB5A202}" type="presParOf" srcId="{1663F130-BADE-43DA-A25F-0FC87BAC86DB}" destId="{98CD9288-2F7F-4B89-B130-AF27D92BF4BF}" srcOrd="10" destOrd="0" presId="urn:microsoft.com/office/officeart/2005/8/layout/default"/>
    <dgm:cxn modelId="{8DE8F391-D921-4471-B6FA-38A9F9122557}" type="presParOf" srcId="{1663F130-BADE-43DA-A25F-0FC87BAC86DB}" destId="{B01DFD67-ED1F-4C75-9867-2612425E57E9}" srcOrd="11" destOrd="0" presId="urn:microsoft.com/office/officeart/2005/8/layout/default"/>
    <dgm:cxn modelId="{E54FD70E-BB38-4294-9072-C78A7205CEA8}" type="presParOf" srcId="{1663F130-BADE-43DA-A25F-0FC87BAC86DB}" destId="{57FA4D0A-4CB9-4C56-B2F1-7803221E8414}" srcOrd="12"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ABBC94C-7022-4BA6-A519-9EAB9CC11573}">
      <dsp:nvSpPr>
        <dsp:cNvPr id="0" name=""/>
        <dsp:cNvSpPr/>
      </dsp:nvSpPr>
      <dsp:spPr>
        <a:xfrm>
          <a:off x="0" y="4098"/>
          <a:ext cx="6391275" cy="873081"/>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D0F0DD7-2516-49A7-8BD7-2D7CEC00A8F9}">
      <dsp:nvSpPr>
        <dsp:cNvPr id="0" name=""/>
        <dsp:cNvSpPr/>
      </dsp:nvSpPr>
      <dsp:spPr>
        <a:xfrm>
          <a:off x="264107" y="200542"/>
          <a:ext cx="480194" cy="480194"/>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F58D87FC-6FA3-405C-A3B6-D8804AE5CA4C}">
      <dsp:nvSpPr>
        <dsp:cNvPr id="0" name=""/>
        <dsp:cNvSpPr/>
      </dsp:nvSpPr>
      <dsp:spPr>
        <a:xfrm>
          <a:off x="1008409" y="4098"/>
          <a:ext cx="5382865" cy="87308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2401" tIns="92401" rIns="92401" bIns="92401" numCol="1" spcCol="1270" anchor="ctr" anchorCtr="0">
          <a:noAutofit/>
        </a:bodyPr>
        <a:lstStyle/>
        <a:p>
          <a:pPr marL="0" lvl="0" indent="0" algn="l" defTabSz="755650">
            <a:lnSpc>
              <a:spcPct val="90000"/>
            </a:lnSpc>
            <a:spcBef>
              <a:spcPct val="0"/>
            </a:spcBef>
            <a:spcAft>
              <a:spcPct val="35000"/>
            </a:spcAft>
            <a:buNone/>
          </a:pPr>
          <a:r>
            <a:rPr lang="en-US" sz="1700" b="0" i="0" kern="1200" dirty="0"/>
            <a:t>To ensure that you know and are aware of the Student Code of Conduct and Title IX legislation</a:t>
          </a:r>
          <a:endParaRPr lang="en-US" sz="1700" kern="1200" dirty="0"/>
        </a:p>
      </dsp:txBody>
      <dsp:txXfrm>
        <a:off x="1008409" y="4098"/>
        <a:ext cx="5382865" cy="873081"/>
      </dsp:txXfrm>
    </dsp:sp>
    <dsp:sp modelId="{683CDE0A-6985-4ECE-8631-022326F752F4}">
      <dsp:nvSpPr>
        <dsp:cNvPr id="0" name=""/>
        <dsp:cNvSpPr/>
      </dsp:nvSpPr>
      <dsp:spPr>
        <a:xfrm>
          <a:off x="0" y="1095450"/>
          <a:ext cx="6391275" cy="873081"/>
        </a:xfrm>
        <a:prstGeom prst="roundRect">
          <a:avLst>
            <a:gd name="adj" fmla="val 1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DC1AF6C-513A-4C57-AB5A-D7287DC70246}">
      <dsp:nvSpPr>
        <dsp:cNvPr id="0" name=""/>
        <dsp:cNvSpPr/>
      </dsp:nvSpPr>
      <dsp:spPr>
        <a:xfrm>
          <a:off x="264107" y="1291894"/>
          <a:ext cx="480194" cy="480194"/>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26294083-0BBB-4109-9B41-039C7349EBD0}">
      <dsp:nvSpPr>
        <dsp:cNvPr id="0" name=""/>
        <dsp:cNvSpPr/>
      </dsp:nvSpPr>
      <dsp:spPr>
        <a:xfrm>
          <a:off x="1008409" y="1095450"/>
          <a:ext cx="5382865" cy="87308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2401" tIns="92401" rIns="92401" bIns="92401" numCol="1" spcCol="1270" anchor="ctr" anchorCtr="0">
          <a:noAutofit/>
        </a:bodyPr>
        <a:lstStyle/>
        <a:p>
          <a:pPr marL="0" lvl="0" indent="0" algn="l" defTabSz="755650">
            <a:lnSpc>
              <a:spcPct val="90000"/>
            </a:lnSpc>
            <a:spcBef>
              <a:spcPct val="0"/>
            </a:spcBef>
            <a:spcAft>
              <a:spcPct val="35000"/>
            </a:spcAft>
            <a:buNone/>
          </a:pPr>
          <a:r>
            <a:rPr lang="en-US" sz="1700" b="0" i="0" kern="1200" dirty="0"/>
            <a:t>Educate you about what is expected of you while on campus</a:t>
          </a:r>
          <a:endParaRPr lang="en-US" sz="1700" kern="1200" dirty="0"/>
        </a:p>
      </dsp:txBody>
      <dsp:txXfrm>
        <a:off x="1008409" y="1095450"/>
        <a:ext cx="5382865" cy="873081"/>
      </dsp:txXfrm>
    </dsp:sp>
    <dsp:sp modelId="{D69197CA-D2D0-4AAD-BDD5-66D8C30D0A90}">
      <dsp:nvSpPr>
        <dsp:cNvPr id="0" name=""/>
        <dsp:cNvSpPr/>
      </dsp:nvSpPr>
      <dsp:spPr>
        <a:xfrm>
          <a:off x="0" y="2186802"/>
          <a:ext cx="6391275" cy="873081"/>
        </a:xfrm>
        <a:prstGeom prst="roundRect">
          <a:avLst>
            <a:gd name="adj" fmla="val 1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F07413C-D683-44F3-9E5F-70E6EC5F8460}">
      <dsp:nvSpPr>
        <dsp:cNvPr id="0" name=""/>
        <dsp:cNvSpPr/>
      </dsp:nvSpPr>
      <dsp:spPr>
        <a:xfrm>
          <a:off x="264107" y="2383246"/>
          <a:ext cx="480194" cy="480194"/>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8CDC1D15-6705-43C3-8B44-3D78AB8FB1FB}">
      <dsp:nvSpPr>
        <dsp:cNvPr id="0" name=""/>
        <dsp:cNvSpPr/>
      </dsp:nvSpPr>
      <dsp:spPr>
        <a:xfrm>
          <a:off x="1008409" y="2186802"/>
          <a:ext cx="5382865" cy="87308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2401" tIns="92401" rIns="92401" bIns="92401" numCol="1" spcCol="1270" anchor="ctr" anchorCtr="0">
          <a:noAutofit/>
        </a:bodyPr>
        <a:lstStyle/>
        <a:p>
          <a:pPr marL="0" lvl="0" indent="0" algn="l" defTabSz="755650">
            <a:lnSpc>
              <a:spcPct val="90000"/>
            </a:lnSpc>
            <a:spcBef>
              <a:spcPct val="0"/>
            </a:spcBef>
            <a:spcAft>
              <a:spcPct val="35000"/>
            </a:spcAft>
            <a:buNone/>
          </a:pPr>
          <a:r>
            <a:rPr lang="en-US" sz="1700" b="0" i="0" kern="1200" dirty="0"/>
            <a:t>To ensure a safe learning environment</a:t>
          </a:r>
          <a:endParaRPr lang="en-US" sz="1700" kern="1200" dirty="0"/>
        </a:p>
      </dsp:txBody>
      <dsp:txXfrm>
        <a:off x="1008409" y="2186802"/>
        <a:ext cx="5382865" cy="873081"/>
      </dsp:txXfrm>
    </dsp:sp>
    <dsp:sp modelId="{2A76E96E-5CE5-4EB1-9990-F5FE2CE9C7CD}">
      <dsp:nvSpPr>
        <dsp:cNvPr id="0" name=""/>
        <dsp:cNvSpPr/>
      </dsp:nvSpPr>
      <dsp:spPr>
        <a:xfrm>
          <a:off x="0" y="3278154"/>
          <a:ext cx="6391275" cy="873081"/>
        </a:xfrm>
        <a:prstGeom prst="roundRect">
          <a:avLst>
            <a:gd name="adj" fmla="val 10000"/>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44D9A37-C704-40ED-809B-FD430D8F7B44}">
      <dsp:nvSpPr>
        <dsp:cNvPr id="0" name=""/>
        <dsp:cNvSpPr/>
      </dsp:nvSpPr>
      <dsp:spPr>
        <a:xfrm>
          <a:off x="264107" y="3474597"/>
          <a:ext cx="480194" cy="480194"/>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1C6F8F9E-E56A-49D8-B964-EDB66724D49F}">
      <dsp:nvSpPr>
        <dsp:cNvPr id="0" name=""/>
        <dsp:cNvSpPr/>
      </dsp:nvSpPr>
      <dsp:spPr>
        <a:xfrm>
          <a:off x="1008409" y="3278154"/>
          <a:ext cx="5382865" cy="87308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2401" tIns="92401" rIns="92401" bIns="92401" numCol="1" spcCol="1270" anchor="ctr" anchorCtr="0">
          <a:noAutofit/>
        </a:bodyPr>
        <a:lstStyle/>
        <a:p>
          <a:pPr marL="0" lvl="0" indent="0" algn="l" defTabSz="755650">
            <a:lnSpc>
              <a:spcPct val="90000"/>
            </a:lnSpc>
            <a:spcBef>
              <a:spcPct val="0"/>
            </a:spcBef>
            <a:spcAft>
              <a:spcPct val="35000"/>
            </a:spcAft>
            <a:buNone/>
          </a:pPr>
          <a:r>
            <a:rPr lang="en-US" sz="1700" b="0" i="0" kern="1200" dirty="0"/>
            <a:t>To provide guidance and direction when needed </a:t>
          </a:r>
          <a:endParaRPr lang="en-US" sz="1700" kern="1200" dirty="0"/>
        </a:p>
      </dsp:txBody>
      <dsp:txXfrm>
        <a:off x="1008409" y="3278154"/>
        <a:ext cx="5382865" cy="873081"/>
      </dsp:txXfrm>
    </dsp:sp>
    <dsp:sp modelId="{4329DAB0-B5F9-47FF-89D0-360D7119F4F8}">
      <dsp:nvSpPr>
        <dsp:cNvPr id="0" name=""/>
        <dsp:cNvSpPr/>
      </dsp:nvSpPr>
      <dsp:spPr>
        <a:xfrm>
          <a:off x="0" y="4369506"/>
          <a:ext cx="6391275" cy="873081"/>
        </a:xfrm>
        <a:prstGeom prst="roundRect">
          <a:avLst>
            <a:gd name="adj" fmla="val 10000"/>
          </a:avLst>
        </a:prstGeom>
        <a:solidFill>
          <a:schemeClr val="accent6">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408F1AA-D178-434B-9159-1627F488696F}">
      <dsp:nvSpPr>
        <dsp:cNvPr id="0" name=""/>
        <dsp:cNvSpPr/>
      </dsp:nvSpPr>
      <dsp:spPr>
        <a:xfrm>
          <a:off x="264107" y="4565949"/>
          <a:ext cx="480194" cy="480194"/>
        </a:xfrm>
        <a:prstGeom prst="rect">
          <a:avLst/>
        </a:prstGeom>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C06B694E-49F3-4BCE-A8C4-FBA95B9D98B1}">
      <dsp:nvSpPr>
        <dsp:cNvPr id="0" name=""/>
        <dsp:cNvSpPr/>
      </dsp:nvSpPr>
      <dsp:spPr>
        <a:xfrm>
          <a:off x="1008409" y="4369506"/>
          <a:ext cx="5382865" cy="87308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2401" tIns="92401" rIns="92401" bIns="92401" numCol="1" spcCol="1270" anchor="ctr" anchorCtr="0">
          <a:noAutofit/>
        </a:bodyPr>
        <a:lstStyle/>
        <a:p>
          <a:pPr marL="0" lvl="0" indent="0" algn="l" defTabSz="755650">
            <a:lnSpc>
              <a:spcPct val="90000"/>
            </a:lnSpc>
            <a:spcBef>
              <a:spcPct val="0"/>
            </a:spcBef>
            <a:spcAft>
              <a:spcPct val="35000"/>
            </a:spcAft>
            <a:buNone/>
          </a:pPr>
          <a:r>
            <a:rPr lang="en-US" sz="1700" b="0" i="0" kern="1200" dirty="0"/>
            <a:t>To support your academic journey to make you the best that you can be</a:t>
          </a:r>
          <a:endParaRPr lang="en-US" sz="1700" kern="1200" dirty="0"/>
        </a:p>
      </dsp:txBody>
      <dsp:txXfrm>
        <a:off x="1008409" y="4369506"/>
        <a:ext cx="5382865" cy="87308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5654095-B0FC-4F9D-8E50-82D67D77DF8D}">
      <dsp:nvSpPr>
        <dsp:cNvPr id="0" name=""/>
        <dsp:cNvSpPr/>
      </dsp:nvSpPr>
      <dsp:spPr>
        <a:xfrm>
          <a:off x="2819" y="257194"/>
          <a:ext cx="2237149" cy="1342289"/>
        </a:xfrm>
        <a:prstGeom prst="rect">
          <a:avLst/>
        </a:prstGeom>
        <a:gradFill rotWithShape="0">
          <a:gsLst>
            <a:gs pos="0">
              <a:schemeClr val="accent2">
                <a:hueOff val="0"/>
                <a:satOff val="0"/>
                <a:lumOff val="0"/>
                <a:alphaOff val="0"/>
                <a:tint val="98000"/>
                <a:lumMod val="114000"/>
              </a:schemeClr>
            </a:gs>
            <a:gs pos="100000">
              <a:schemeClr val="accent2">
                <a:hueOff val="0"/>
                <a:satOff val="0"/>
                <a:lumOff val="0"/>
                <a:alphaOff val="0"/>
                <a:shade val="90000"/>
                <a:lumMod val="84000"/>
              </a:schemeClr>
            </a:gs>
          </a:gsLst>
          <a:lin ang="5400000" scaled="0"/>
        </a:gradFill>
        <a:ln>
          <a:noFill/>
        </a:ln>
        <a:effectLst>
          <a:outerShdw blurRad="381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US" sz="1700" kern="1200" dirty="0"/>
            <a:t>Disruptive behavior in or out of the classroom</a:t>
          </a:r>
        </a:p>
      </dsp:txBody>
      <dsp:txXfrm>
        <a:off x="2819" y="257194"/>
        <a:ext cx="2237149" cy="1342289"/>
      </dsp:txXfrm>
    </dsp:sp>
    <dsp:sp modelId="{BD2CBB96-E035-4EEF-84C6-02102633E78E}">
      <dsp:nvSpPr>
        <dsp:cNvPr id="0" name=""/>
        <dsp:cNvSpPr/>
      </dsp:nvSpPr>
      <dsp:spPr>
        <a:xfrm>
          <a:off x="2463684" y="257194"/>
          <a:ext cx="2237149" cy="1342289"/>
        </a:xfrm>
        <a:prstGeom prst="rect">
          <a:avLst/>
        </a:prstGeom>
        <a:gradFill rotWithShape="0">
          <a:gsLst>
            <a:gs pos="0">
              <a:schemeClr val="accent2">
                <a:hueOff val="-3294287"/>
                <a:satOff val="150"/>
                <a:lumOff val="0"/>
                <a:alphaOff val="0"/>
                <a:tint val="98000"/>
                <a:lumMod val="114000"/>
              </a:schemeClr>
            </a:gs>
            <a:gs pos="100000">
              <a:schemeClr val="accent2">
                <a:hueOff val="-3294287"/>
                <a:satOff val="150"/>
                <a:lumOff val="0"/>
                <a:alphaOff val="0"/>
                <a:shade val="90000"/>
                <a:lumMod val="84000"/>
              </a:schemeClr>
            </a:gs>
          </a:gsLst>
          <a:lin ang="5400000" scaled="0"/>
        </a:gradFill>
        <a:ln>
          <a:noFill/>
        </a:ln>
        <a:effectLst>
          <a:outerShdw blurRad="381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US" sz="1700" kern="1200" dirty="0"/>
            <a:t>Threatening Behavior in or out of the classroom</a:t>
          </a:r>
        </a:p>
      </dsp:txBody>
      <dsp:txXfrm>
        <a:off x="2463684" y="257194"/>
        <a:ext cx="2237149" cy="1342289"/>
      </dsp:txXfrm>
    </dsp:sp>
    <dsp:sp modelId="{240975D9-AD65-4872-8431-C91F054E0D05}">
      <dsp:nvSpPr>
        <dsp:cNvPr id="0" name=""/>
        <dsp:cNvSpPr/>
      </dsp:nvSpPr>
      <dsp:spPr>
        <a:xfrm>
          <a:off x="4924548" y="257194"/>
          <a:ext cx="2237149" cy="1342289"/>
        </a:xfrm>
        <a:prstGeom prst="rect">
          <a:avLst/>
        </a:prstGeom>
        <a:gradFill rotWithShape="0">
          <a:gsLst>
            <a:gs pos="0">
              <a:schemeClr val="accent2">
                <a:hueOff val="-6588574"/>
                <a:satOff val="300"/>
                <a:lumOff val="0"/>
                <a:alphaOff val="0"/>
                <a:tint val="98000"/>
                <a:lumMod val="114000"/>
              </a:schemeClr>
            </a:gs>
            <a:gs pos="100000">
              <a:schemeClr val="accent2">
                <a:hueOff val="-6588574"/>
                <a:satOff val="300"/>
                <a:lumOff val="0"/>
                <a:alphaOff val="0"/>
                <a:shade val="90000"/>
                <a:lumMod val="84000"/>
              </a:schemeClr>
            </a:gs>
          </a:gsLst>
          <a:lin ang="5400000" scaled="0"/>
        </a:gradFill>
        <a:ln>
          <a:noFill/>
        </a:ln>
        <a:effectLst>
          <a:outerShdw blurRad="381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US" sz="1700" kern="1200" dirty="0"/>
            <a:t>Any form of harassment to students or other individuals</a:t>
          </a:r>
        </a:p>
      </dsp:txBody>
      <dsp:txXfrm>
        <a:off x="4924548" y="257194"/>
        <a:ext cx="2237149" cy="1342289"/>
      </dsp:txXfrm>
    </dsp:sp>
    <dsp:sp modelId="{D4C3C9B3-819C-49F4-ACDB-5301BFC3A141}">
      <dsp:nvSpPr>
        <dsp:cNvPr id="0" name=""/>
        <dsp:cNvSpPr/>
      </dsp:nvSpPr>
      <dsp:spPr>
        <a:xfrm>
          <a:off x="7385413" y="257194"/>
          <a:ext cx="2237149" cy="1342289"/>
        </a:xfrm>
        <a:prstGeom prst="rect">
          <a:avLst/>
        </a:prstGeom>
        <a:gradFill rotWithShape="0">
          <a:gsLst>
            <a:gs pos="0">
              <a:schemeClr val="accent2">
                <a:hueOff val="-9882860"/>
                <a:satOff val="451"/>
                <a:lumOff val="0"/>
                <a:alphaOff val="0"/>
                <a:tint val="98000"/>
                <a:lumMod val="114000"/>
              </a:schemeClr>
            </a:gs>
            <a:gs pos="100000">
              <a:schemeClr val="accent2">
                <a:hueOff val="-9882860"/>
                <a:satOff val="451"/>
                <a:lumOff val="0"/>
                <a:alphaOff val="0"/>
                <a:shade val="90000"/>
                <a:lumMod val="84000"/>
              </a:schemeClr>
            </a:gs>
          </a:gsLst>
          <a:lin ang="5400000" scaled="0"/>
        </a:gradFill>
        <a:ln>
          <a:noFill/>
        </a:ln>
        <a:effectLst>
          <a:outerShdw blurRad="381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US" sz="1700" kern="1200" dirty="0"/>
            <a:t>Disrespectful conversation that does not support a positive learning environment</a:t>
          </a:r>
        </a:p>
      </dsp:txBody>
      <dsp:txXfrm>
        <a:off x="7385413" y="257194"/>
        <a:ext cx="2237149" cy="1342289"/>
      </dsp:txXfrm>
    </dsp:sp>
    <dsp:sp modelId="{8A53DFDA-672A-4D1F-B74B-F23826F65197}">
      <dsp:nvSpPr>
        <dsp:cNvPr id="0" name=""/>
        <dsp:cNvSpPr/>
      </dsp:nvSpPr>
      <dsp:spPr>
        <a:xfrm>
          <a:off x="1233252" y="1823198"/>
          <a:ext cx="2237149" cy="1342289"/>
        </a:xfrm>
        <a:prstGeom prst="rect">
          <a:avLst/>
        </a:prstGeom>
        <a:gradFill rotWithShape="0">
          <a:gsLst>
            <a:gs pos="0">
              <a:schemeClr val="accent2">
                <a:hueOff val="-13177148"/>
                <a:satOff val="601"/>
                <a:lumOff val="0"/>
                <a:alphaOff val="0"/>
                <a:tint val="98000"/>
                <a:lumMod val="114000"/>
              </a:schemeClr>
            </a:gs>
            <a:gs pos="100000">
              <a:schemeClr val="accent2">
                <a:hueOff val="-13177148"/>
                <a:satOff val="601"/>
                <a:lumOff val="0"/>
                <a:alphaOff val="0"/>
                <a:shade val="90000"/>
                <a:lumMod val="84000"/>
              </a:schemeClr>
            </a:gs>
          </a:gsLst>
          <a:lin ang="5400000" scaled="0"/>
        </a:gradFill>
        <a:ln>
          <a:noFill/>
        </a:ln>
        <a:effectLst>
          <a:outerShdw blurRad="381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US" sz="1700" kern="1200" dirty="0"/>
            <a:t>Academic Dishonesty (cheating, plagiarism, etc.)</a:t>
          </a:r>
        </a:p>
      </dsp:txBody>
      <dsp:txXfrm>
        <a:off x="1233252" y="1823198"/>
        <a:ext cx="2237149" cy="1342289"/>
      </dsp:txXfrm>
    </dsp:sp>
    <dsp:sp modelId="{98CD9288-2F7F-4B89-B130-AF27D92BF4BF}">
      <dsp:nvSpPr>
        <dsp:cNvPr id="0" name=""/>
        <dsp:cNvSpPr/>
      </dsp:nvSpPr>
      <dsp:spPr>
        <a:xfrm>
          <a:off x="3694116" y="1823198"/>
          <a:ext cx="2237149" cy="1342289"/>
        </a:xfrm>
        <a:prstGeom prst="rect">
          <a:avLst/>
        </a:prstGeom>
        <a:gradFill rotWithShape="0">
          <a:gsLst>
            <a:gs pos="0">
              <a:schemeClr val="accent2">
                <a:hueOff val="-16471434"/>
                <a:satOff val="751"/>
                <a:lumOff val="0"/>
                <a:alphaOff val="0"/>
                <a:tint val="98000"/>
                <a:lumMod val="114000"/>
              </a:schemeClr>
            </a:gs>
            <a:gs pos="100000">
              <a:schemeClr val="accent2">
                <a:hueOff val="-16471434"/>
                <a:satOff val="751"/>
                <a:lumOff val="0"/>
                <a:alphaOff val="0"/>
                <a:shade val="90000"/>
                <a:lumMod val="84000"/>
              </a:schemeClr>
            </a:gs>
          </a:gsLst>
          <a:lin ang="5400000" scaled="0"/>
        </a:gradFill>
        <a:ln>
          <a:noFill/>
        </a:ln>
        <a:effectLst>
          <a:outerShdw blurRad="381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US" sz="1700" kern="1200" dirty="0"/>
            <a:t>Intentionally missing or skipping out of class</a:t>
          </a:r>
        </a:p>
      </dsp:txBody>
      <dsp:txXfrm>
        <a:off x="3694116" y="1823198"/>
        <a:ext cx="2237149" cy="1342289"/>
      </dsp:txXfrm>
    </dsp:sp>
    <dsp:sp modelId="{57FA4D0A-4CB9-4C56-B2F1-7803221E8414}">
      <dsp:nvSpPr>
        <dsp:cNvPr id="0" name=""/>
        <dsp:cNvSpPr/>
      </dsp:nvSpPr>
      <dsp:spPr>
        <a:xfrm>
          <a:off x="6154981" y="1823198"/>
          <a:ext cx="2237149" cy="1342289"/>
        </a:xfrm>
        <a:prstGeom prst="rect">
          <a:avLst/>
        </a:prstGeom>
        <a:gradFill rotWithShape="0">
          <a:gsLst>
            <a:gs pos="0">
              <a:schemeClr val="accent2">
                <a:hueOff val="-19765721"/>
                <a:satOff val="901"/>
                <a:lumOff val="0"/>
                <a:alphaOff val="0"/>
                <a:tint val="98000"/>
                <a:lumMod val="114000"/>
              </a:schemeClr>
            </a:gs>
            <a:gs pos="100000">
              <a:schemeClr val="accent2">
                <a:hueOff val="-19765721"/>
                <a:satOff val="901"/>
                <a:lumOff val="0"/>
                <a:alphaOff val="0"/>
                <a:shade val="90000"/>
                <a:lumMod val="84000"/>
              </a:schemeClr>
            </a:gs>
          </a:gsLst>
          <a:lin ang="5400000" scaled="0"/>
        </a:gradFill>
        <a:ln>
          <a:noFill/>
        </a:ln>
        <a:effectLst>
          <a:outerShdw blurRad="381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US" sz="1700" kern="1200" dirty="0"/>
            <a:t>Not actively participating in college assignments and work</a:t>
          </a:r>
        </a:p>
      </dsp:txBody>
      <dsp:txXfrm>
        <a:off x="6154981" y="1823198"/>
        <a:ext cx="2237149" cy="1342289"/>
      </dsp:txXfrm>
    </dsp:sp>
  </dsp:spTree>
</dsp:drawing>
</file>

<file path=ppt/diagrams/layout1.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2.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a:t>Click to edit Master title style</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5C9DBFC3-1C6E-496D-B472-E6A8933A666A}" type="datetimeFigureOut">
              <a:rPr lang="en-US" smtClean="0"/>
              <a:t>10/1/2024</a:t>
            </a:fld>
            <a:endParaRPr lang="en-US" dirty="0"/>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endParaRPr lang="en-US" dirty="0"/>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DD64E8DF-A5F6-4974-923F-956108183C4B}" type="slidenum">
              <a:rPr lang="en-US" smtClean="0"/>
              <a:t>‹#›</a:t>
            </a:fld>
            <a:endParaRPr lang="en-US" dirty="0"/>
          </a:p>
        </p:txBody>
      </p:sp>
    </p:spTree>
    <p:extLst>
      <p:ext uri="{BB962C8B-B14F-4D97-AF65-F5344CB8AC3E}">
        <p14:creationId xmlns:p14="http://schemas.microsoft.com/office/powerpoint/2010/main" val="40563655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C9DBFC3-1C6E-496D-B472-E6A8933A666A}" type="datetimeFigureOut">
              <a:rPr lang="en-US" smtClean="0"/>
              <a:t>10/1/2024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D64E8DF-A5F6-4974-923F-956108183C4B}" type="slidenum">
              <a:rPr lang="en-US" smtClean="0"/>
              <a:t>‹#›</a:t>
            </a:fld>
            <a:endParaRPr lang="en-US" dirty="0"/>
          </a:p>
        </p:txBody>
      </p:sp>
    </p:spTree>
    <p:extLst>
      <p:ext uri="{BB962C8B-B14F-4D97-AF65-F5344CB8AC3E}">
        <p14:creationId xmlns:p14="http://schemas.microsoft.com/office/powerpoint/2010/main" val="6871524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en-US"/>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5C9DBFC3-1C6E-496D-B472-E6A8933A666A}" type="datetimeFigureOut">
              <a:rPr lang="en-US" smtClean="0"/>
              <a:t>10/1/2024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D64E8DF-A5F6-4974-923F-956108183C4B}" type="slidenum">
              <a:rPr lang="en-US" smtClean="0"/>
              <a:t>‹#›</a:t>
            </a:fld>
            <a:endParaRPr lang="en-US" dirty="0"/>
          </a:p>
        </p:txBody>
      </p:sp>
    </p:spTree>
    <p:extLst>
      <p:ext uri="{BB962C8B-B14F-4D97-AF65-F5344CB8AC3E}">
        <p14:creationId xmlns:p14="http://schemas.microsoft.com/office/powerpoint/2010/main" val="395126207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en-US"/>
              <a:t>Click to edit Master title style</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5C9DBFC3-1C6E-496D-B472-E6A8933A666A}" type="datetimeFigureOut">
              <a:rPr lang="en-US" smtClean="0"/>
              <a:t>10/1/2024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D64E8DF-A5F6-4974-923F-956108183C4B}" type="slidenum">
              <a:rPr lang="en-US" smtClean="0"/>
              <a:t>‹#›</a:t>
            </a:fld>
            <a:endParaRPr lang="en-US" dirty="0"/>
          </a:p>
        </p:txBody>
      </p:sp>
    </p:spTree>
    <p:extLst>
      <p:ext uri="{BB962C8B-B14F-4D97-AF65-F5344CB8AC3E}">
        <p14:creationId xmlns:p14="http://schemas.microsoft.com/office/powerpoint/2010/main" val="415366295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C9DBFC3-1C6E-496D-B472-E6A8933A666A}" type="datetimeFigureOut">
              <a:rPr lang="en-US" smtClean="0"/>
              <a:t>10/1/2024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D64E8DF-A5F6-4974-923F-956108183C4B}" type="slidenum">
              <a:rPr lang="en-US" smtClean="0"/>
              <a:t>‹#›</a:t>
            </a:fld>
            <a:endParaRPr lang="en-US" dirty="0"/>
          </a:p>
        </p:txBody>
      </p:sp>
    </p:spTree>
    <p:extLst>
      <p:ext uri="{BB962C8B-B14F-4D97-AF65-F5344CB8AC3E}">
        <p14:creationId xmlns:p14="http://schemas.microsoft.com/office/powerpoint/2010/main" val="101324600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5C9DBFC3-1C6E-496D-B472-E6A8933A666A}" type="datetimeFigureOut">
              <a:rPr lang="en-US" smtClean="0"/>
              <a:t>10/1/2024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D64E8DF-A5F6-4974-923F-956108183C4B}" type="slidenum">
              <a:rPr lang="en-US" smtClean="0"/>
              <a:t>‹#›</a:t>
            </a:fld>
            <a:endParaRPr lang="en-US" dirty="0"/>
          </a:p>
        </p:txBody>
      </p:sp>
    </p:spTree>
    <p:extLst>
      <p:ext uri="{BB962C8B-B14F-4D97-AF65-F5344CB8AC3E}">
        <p14:creationId xmlns:p14="http://schemas.microsoft.com/office/powerpoint/2010/main" val="375558038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5C9DBFC3-1C6E-496D-B472-E6A8933A666A}" type="datetimeFigureOut">
              <a:rPr lang="en-US" smtClean="0"/>
              <a:t>10/1/2024</a:t>
            </a:fld>
            <a:endParaRPr lang="en-US" dirty="0"/>
          </a:p>
        </p:txBody>
      </p:sp>
      <p:sp>
        <p:nvSpPr>
          <p:cNvPr id="8" name="Footer Placeholder 7"/>
          <p:cNvSpPr>
            <a:spLocks noGrp="1"/>
          </p:cNvSpPr>
          <p:nvPr>
            <p:ph type="ftr" sz="quarter" idx="11"/>
          </p:nvPr>
        </p:nvSpPr>
        <p:spPr>
          <a:xfrm>
            <a:off x="561111" y="6391838"/>
            <a:ext cx="3644282" cy="304801"/>
          </a:xfrm>
        </p:spPr>
        <p:txBody>
          <a:bodyPr/>
          <a:lstStyle/>
          <a:p>
            <a:endParaRPr lang="en-US" dirty="0"/>
          </a:p>
        </p:txBody>
      </p:sp>
      <p:sp>
        <p:nvSpPr>
          <p:cNvPr id="9" name="Slide Number Placeholder 8"/>
          <p:cNvSpPr>
            <a:spLocks noGrp="1"/>
          </p:cNvSpPr>
          <p:nvPr>
            <p:ph type="sldNum" sz="quarter" idx="12"/>
          </p:nvPr>
        </p:nvSpPr>
        <p:spPr/>
        <p:txBody>
          <a:bodyPr/>
          <a:lstStyle/>
          <a:p>
            <a:fld id="{DD64E8DF-A5F6-4974-923F-956108183C4B}" type="slidenum">
              <a:rPr lang="en-US" smtClean="0"/>
              <a:t>‹#›</a:t>
            </a:fld>
            <a:endParaRPr lang="en-US" dirty="0"/>
          </a:p>
        </p:txBody>
      </p:sp>
    </p:spTree>
    <p:extLst>
      <p:ext uri="{BB962C8B-B14F-4D97-AF65-F5344CB8AC3E}">
        <p14:creationId xmlns:p14="http://schemas.microsoft.com/office/powerpoint/2010/main" val="174223172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5C9DBFC3-1C6E-496D-B472-E6A8933A666A}" type="datetimeFigureOut">
              <a:rPr lang="en-US" smtClean="0"/>
              <a:t>10/1/2024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D64E8DF-A5F6-4974-923F-956108183C4B}" type="slidenum">
              <a:rPr lang="en-US" smtClean="0"/>
              <a:t>‹#›</a:t>
            </a:fld>
            <a:endParaRPr lang="en-US" dirty="0"/>
          </a:p>
        </p:txBody>
      </p:sp>
    </p:spTree>
    <p:extLst>
      <p:ext uri="{BB962C8B-B14F-4D97-AF65-F5344CB8AC3E}">
        <p14:creationId xmlns:p14="http://schemas.microsoft.com/office/powerpoint/2010/main" val="3430650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5C9DBFC3-1C6E-496D-B472-E6A8933A666A}" type="datetimeFigureOut">
              <a:rPr lang="en-US" smtClean="0"/>
              <a:t>10/1/2024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D64E8DF-A5F6-4974-923F-956108183C4B}" type="slidenum">
              <a:rPr lang="en-US" smtClean="0"/>
              <a:t>‹#›</a:t>
            </a:fld>
            <a:endParaRPr lang="en-US" dirty="0"/>
          </a:p>
        </p:txBody>
      </p:sp>
    </p:spTree>
    <p:extLst>
      <p:ext uri="{BB962C8B-B14F-4D97-AF65-F5344CB8AC3E}">
        <p14:creationId xmlns:p14="http://schemas.microsoft.com/office/powerpoint/2010/main" val="11500801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C9DBFC3-1C6E-496D-B472-E6A8933A666A}" type="datetimeFigureOut">
              <a:rPr lang="en-US" smtClean="0"/>
              <a:t>10/1/2024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D64E8DF-A5F6-4974-923F-956108183C4B}" type="slidenum">
              <a:rPr lang="en-US" smtClean="0"/>
              <a:t>‹#›</a:t>
            </a:fld>
            <a:endParaRPr lang="en-US" dirty="0"/>
          </a:p>
        </p:txBody>
      </p:sp>
    </p:spTree>
    <p:extLst>
      <p:ext uri="{BB962C8B-B14F-4D97-AF65-F5344CB8AC3E}">
        <p14:creationId xmlns:p14="http://schemas.microsoft.com/office/powerpoint/2010/main" val="36195461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C9DBFC3-1C6E-496D-B472-E6A8933A666A}" type="datetimeFigureOut">
              <a:rPr lang="en-US" smtClean="0"/>
              <a:t>10/1/2024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D64E8DF-A5F6-4974-923F-956108183C4B}" type="slidenum">
              <a:rPr lang="en-US" smtClean="0"/>
              <a:t>‹#›</a:t>
            </a:fld>
            <a:endParaRPr lang="en-US" dirty="0"/>
          </a:p>
        </p:txBody>
      </p:sp>
    </p:spTree>
    <p:extLst>
      <p:ext uri="{BB962C8B-B14F-4D97-AF65-F5344CB8AC3E}">
        <p14:creationId xmlns:p14="http://schemas.microsoft.com/office/powerpoint/2010/main" val="24869917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C9DBFC3-1C6E-496D-B472-E6A8933A666A}" type="datetimeFigureOut">
              <a:rPr lang="en-US" smtClean="0"/>
              <a:t>10/1/2024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D64E8DF-A5F6-4974-923F-956108183C4B}" type="slidenum">
              <a:rPr lang="en-US" smtClean="0"/>
              <a:t>‹#›</a:t>
            </a:fld>
            <a:endParaRPr lang="en-US" dirty="0"/>
          </a:p>
        </p:txBody>
      </p:sp>
    </p:spTree>
    <p:extLst>
      <p:ext uri="{BB962C8B-B14F-4D97-AF65-F5344CB8AC3E}">
        <p14:creationId xmlns:p14="http://schemas.microsoft.com/office/powerpoint/2010/main" val="17548826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C9DBFC3-1C6E-496D-B472-E6A8933A666A}" type="datetimeFigureOut">
              <a:rPr lang="en-US" smtClean="0"/>
              <a:t>10/1/2024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D64E8DF-A5F6-4974-923F-956108183C4B}" type="slidenum">
              <a:rPr lang="en-US" smtClean="0"/>
              <a:t>‹#›</a:t>
            </a:fld>
            <a:endParaRPr lang="en-US" dirty="0"/>
          </a:p>
        </p:txBody>
      </p:sp>
    </p:spTree>
    <p:extLst>
      <p:ext uri="{BB962C8B-B14F-4D97-AF65-F5344CB8AC3E}">
        <p14:creationId xmlns:p14="http://schemas.microsoft.com/office/powerpoint/2010/main" val="16181631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C9DBFC3-1C6E-496D-B472-E6A8933A666A}" type="datetimeFigureOut">
              <a:rPr lang="en-US" smtClean="0"/>
              <a:t>10/1/2024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D64E8DF-A5F6-4974-923F-956108183C4B}" type="slidenum">
              <a:rPr lang="en-US" smtClean="0"/>
              <a:t>‹#›</a:t>
            </a:fld>
            <a:endParaRPr lang="en-US" dirty="0"/>
          </a:p>
        </p:txBody>
      </p:sp>
    </p:spTree>
    <p:extLst>
      <p:ext uri="{BB962C8B-B14F-4D97-AF65-F5344CB8AC3E}">
        <p14:creationId xmlns:p14="http://schemas.microsoft.com/office/powerpoint/2010/main" val="18859968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C9DBFC3-1C6E-496D-B472-E6A8933A666A}" type="datetimeFigureOut">
              <a:rPr lang="en-US" smtClean="0"/>
              <a:t>10/1/2024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DD64E8DF-A5F6-4974-923F-956108183C4B}" type="slidenum">
              <a:rPr lang="en-US" smtClean="0"/>
              <a:t>‹#›</a:t>
            </a:fld>
            <a:endParaRPr lang="en-US" dirty="0"/>
          </a:p>
        </p:txBody>
      </p:sp>
    </p:spTree>
    <p:extLst>
      <p:ext uri="{BB962C8B-B14F-4D97-AF65-F5344CB8AC3E}">
        <p14:creationId xmlns:p14="http://schemas.microsoft.com/office/powerpoint/2010/main" val="38408492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C9DBFC3-1C6E-496D-B472-E6A8933A666A}" type="datetimeFigureOut">
              <a:rPr lang="en-US" smtClean="0"/>
              <a:t>10/1/2024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D64E8DF-A5F6-4974-923F-956108183C4B}" type="slidenum">
              <a:rPr lang="en-US" smtClean="0"/>
              <a:t>‹#›</a:t>
            </a:fld>
            <a:endParaRPr lang="en-US" dirty="0"/>
          </a:p>
        </p:txBody>
      </p:sp>
    </p:spTree>
    <p:extLst>
      <p:ext uri="{BB962C8B-B14F-4D97-AF65-F5344CB8AC3E}">
        <p14:creationId xmlns:p14="http://schemas.microsoft.com/office/powerpoint/2010/main" val="20926947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en-US" dirty="0"/>
              <a:t>Click icon to add picture</a:t>
            </a:r>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C9DBFC3-1C6E-496D-B472-E6A8933A666A}" type="datetimeFigureOut">
              <a:rPr lang="en-US" smtClean="0"/>
              <a:t>10/1/2024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D64E8DF-A5F6-4974-923F-956108183C4B}" type="slidenum">
              <a:rPr lang="en-US" smtClean="0"/>
              <a:t>‹#›</a:t>
            </a:fld>
            <a:endParaRPr lang="en-US" dirty="0"/>
          </a:p>
        </p:txBody>
      </p:sp>
    </p:spTree>
    <p:extLst>
      <p:ext uri="{BB962C8B-B14F-4D97-AF65-F5344CB8AC3E}">
        <p14:creationId xmlns:p14="http://schemas.microsoft.com/office/powerpoint/2010/main" val="35949316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5C9DBFC3-1C6E-496D-B472-E6A8933A666A}" type="datetimeFigureOut">
              <a:rPr lang="en-US" smtClean="0"/>
              <a:t>10/1/2024</a:t>
            </a:fld>
            <a:endParaRPr lang="en-US" dirty="0"/>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endParaRPr lang="en-US" dirty="0"/>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DD64E8DF-A5F6-4974-923F-956108183C4B}" type="slidenum">
              <a:rPr lang="en-US" smtClean="0"/>
              <a:t>‹#›</a:t>
            </a:fld>
            <a:endParaRPr lang="en-US" dirty="0"/>
          </a:p>
        </p:txBody>
      </p:sp>
    </p:spTree>
    <p:extLst>
      <p:ext uri="{BB962C8B-B14F-4D97-AF65-F5344CB8AC3E}">
        <p14:creationId xmlns:p14="http://schemas.microsoft.com/office/powerpoint/2010/main" val="131229499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5.xml"/><Relationship Id="rId6" Type="http://schemas.openxmlformats.org/officeDocument/2006/relationships/image" Target="../media/image14.png"/><Relationship Id="rId5" Type="http://schemas.openxmlformats.org/officeDocument/2006/relationships/hyperlink" Target="https://www.csmd.edu/about/policies/policy-on-sexual-misconduct-relationships-violence-stalking-and-retaliation.html" TargetMode="External"/><Relationship Id="rId4" Type="http://schemas.openxmlformats.org/officeDocument/2006/relationships/hyperlink" Target="https://www.csmd.edu/studentaffairs"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mailto:saroyster@csmd.edu" TargetMode="External"/><Relationship Id="rId2" Type="http://schemas.openxmlformats.org/officeDocument/2006/relationships/hyperlink" Target="mailto:lmforrest@csmd.edu" TargetMode="External"/><Relationship Id="rId1" Type="http://schemas.openxmlformats.org/officeDocument/2006/relationships/slideLayout" Target="../slideLayouts/slideLayout2.xml"/><Relationship Id="rId4" Type="http://schemas.openxmlformats.org/officeDocument/2006/relationships/hyperlink" Target="mailto:taharris1@csmd.edu"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E15FE0-7518-2130-0AF8-7B4BB19FC442}"/>
              </a:ext>
            </a:extLst>
          </p:cNvPr>
          <p:cNvSpPr>
            <a:spLocks noGrp="1"/>
          </p:cNvSpPr>
          <p:nvPr>
            <p:ph type="ctrTitle"/>
          </p:nvPr>
        </p:nvSpPr>
        <p:spPr>
          <a:xfrm>
            <a:off x="963784" y="1232646"/>
            <a:ext cx="8062461" cy="4164820"/>
          </a:xfrm>
        </p:spPr>
        <p:txBody>
          <a:bodyPr anchor="t">
            <a:normAutofit/>
          </a:bodyPr>
          <a:lstStyle/>
          <a:p>
            <a:r>
              <a:rPr lang="en-US" sz="4800" dirty="0">
                <a:solidFill>
                  <a:srgbClr val="FFFFFF"/>
                </a:solidFill>
              </a:rPr>
              <a:t>Understanding Title IX and Student Conduct at CSM:</a:t>
            </a:r>
            <a:br>
              <a:rPr lang="en-US" sz="4800" dirty="0">
                <a:solidFill>
                  <a:srgbClr val="FFFFFF"/>
                </a:solidFill>
              </a:rPr>
            </a:br>
            <a:r>
              <a:rPr lang="en-US" sz="4800" b="1" dirty="0">
                <a:solidFill>
                  <a:srgbClr val="FFFFFF"/>
                </a:solidFill>
              </a:rPr>
              <a:t>Things You Need to Know</a:t>
            </a:r>
          </a:p>
        </p:txBody>
      </p:sp>
      <p:sp>
        <p:nvSpPr>
          <p:cNvPr id="3" name="Subtitle 2">
            <a:extLst>
              <a:ext uri="{FF2B5EF4-FFF2-40B4-BE49-F238E27FC236}">
                <a16:creationId xmlns:a16="http://schemas.microsoft.com/office/drawing/2014/main" id="{CDE1A9B5-CEDB-3264-BD3B-A43010A9C190}"/>
              </a:ext>
            </a:extLst>
          </p:cNvPr>
          <p:cNvSpPr>
            <a:spLocks noGrp="1"/>
          </p:cNvSpPr>
          <p:nvPr>
            <p:ph type="subTitle" idx="1"/>
          </p:nvPr>
        </p:nvSpPr>
        <p:spPr>
          <a:xfrm>
            <a:off x="963784" y="4748165"/>
            <a:ext cx="8578699" cy="995503"/>
          </a:xfrm>
        </p:spPr>
        <p:txBody>
          <a:bodyPr>
            <a:normAutofit/>
          </a:bodyPr>
          <a:lstStyle/>
          <a:p>
            <a:pPr algn="l"/>
            <a:r>
              <a:rPr lang="en-US" sz="2000" dirty="0">
                <a:solidFill>
                  <a:srgbClr val="FFFFFF"/>
                </a:solidFill>
              </a:rPr>
              <a:t>Dr. Tracy Harris</a:t>
            </a:r>
          </a:p>
          <a:p>
            <a:pPr algn="l"/>
            <a:r>
              <a:rPr lang="en-US" sz="2000" dirty="0">
                <a:solidFill>
                  <a:srgbClr val="FFFFFF"/>
                </a:solidFill>
              </a:rPr>
              <a:t>Vice President, Student Equity and Success</a:t>
            </a:r>
          </a:p>
        </p:txBody>
      </p:sp>
    </p:spTree>
    <p:extLst>
      <p:ext uri="{BB962C8B-B14F-4D97-AF65-F5344CB8AC3E}">
        <p14:creationId xmlns:p14="http://schemas.microsoft.com/office/powerpoint/2010/main" val="8683542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9" name="Group 8">
            <a:extLst>
              <a:ext uri="{FF2B5EF4-FFF2-40B4-BE49-F238E27FC236}">
                <a16:creationId xmlns:a16="http://schemas.microsoft.com/office/drawing/2014/main" id="{08BCF048-8940-4354-B9EC-5AD74E283CE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12192000" cy="6858000"/>
            <a:chOff x="0" y="0"/>
            <a:chExt cx="12192000" cy="6858000"/>
          </a:xfrm>
        </p:grpSpPr>
        <p:sp>
          <p:nvSpPr>
            <p:cNvPr id="10" name="Rectangle 9">
              <a:extLst>
                <a:ext uri="{FF2B5EF4-FFF2-40B4-BE49-F238E27FC236}">
                  <a16:creationId xmlns:a16="http://schemas.microsoft.com/office/drawing/2014/main" id="{D024C14A-78BD-44B0-82BE-6A0D0A27063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11" name="Oval 10">
              <a:extLst>
                <a:ext uri="{FF2B5EF4-FFF2-40B4-BE49-F238E27FC236}">
                  <a16:creationId xmlns:a16="http://schemas.microsoft.com/office/drawing/2014/main" id="{809F3D29-EDB1-4F1C-A0E0-36F28CE1718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12" name="Oval 11">
              <a:extLst>
                <a:ext uri="{FF2B5EF4-FFF2-40B4-BE49-F238E27FC236}">
                  <a16:creationId xmlns:a16="http://schemas.microsoft.com/office/drawing/2014/main" id="{5282F4AB-C7B8-4A86-9927-AA106AA27B4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13" name="Rectangle 12">
              <a:extLst>
                <a:ext uri="{FF2B5EF4-FFF2-40B4-BE49-F238E27FC236}">
                  <a16:creationId xmlns:a16="http://schemas.microsoft.com/office/drawing/2014/main" id="{60B26874-5AFA-4D1E-94A9-53AF9790D70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14" name="Freeform 5">
              <a:extLst>
                <a:ext uri="{FF2B5EF4-FFF2-40B4-BE49-F238E27FC236}">
                  <a16:creationId xmlns:a16="http://schemas.microsoft.com/office/drawing/2014/main" id="{A1DA6C95-40F8-4305-89F6-17F6167C0BF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txBody>
            <a:bodyPr/>
            <a:lstStyle/>
            <a:p>
              <a:endParaRPr lang="en-US" dirty="0"/>
            </a:p>
          </p:txBody>
        </p:sp>
        <p:sp>
          <p:nvSpPr>
            <p:cNvPr id="15" name="Freeform 5">
              <a:extLst>
                <a:ext uri="{FF2B5EF4-FFF2-40B4-BE49-F238E27FC236}">
                  <a16:creationId xmlns:a16="http://schemas.microsoft.com/office/drawing/2014/main" id="{A2FA2D29-AEEE-4FFA-B233-94FBE84C9B4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txBody>
            <a:bodyPr/>
            <a:lstStyle/>
            <a:p>
              <a:endParaRPr lang="en-US" dirty="0"/>
            </a:p>
          </p:txBody>
        </p:sp>
        <p:sp>
          <p:nvSpPr>
            <p:cNvPr id="16" name="Freeform 5">
              <a:extLst>
                <a:ext uri="{FF2B5EF4-FFF2-40B4-BE49-F238E27FC236}">
                  <a16:creationId xmlns:a16="http://schemas.microsoft.com/office/drawing/2014/main" id="{6DA5143E-FA8E-4EC1-99F7-35AE5AD4E377}"/>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txBody>
            <a:bodyPr/>
            <a:lstStyle/>
            <a:p>
              <a:endParaRPr lang="en-US" dirty="0"/>
            </a:p>
          </p:txBody>
        </p:sp>
      </p:grpSp>
      <p:sp>
        <p:nvSpPr>
          <p:cNvPr id="2" name="Title 1">
            <a:extLst>
              <a:ext uri="{FF2B5EF4-FFF2-40B4-BE49-F238E27FC236}">
                <a16:creationId xmlns:a16="http://schemas.microsoft.com/office/drawing/2014/main" id="{D454BA39-66CB-2DBA-A29A-304F511C7F81}"/>
              </a:ext>
            </a:extLst>
          </p:cNvPr>
          <p:cNvSpPr>
            <a:spLocks noGrp="1"/>
          </p:cNvSpPr>
          <p:nvPr>
            <p:ph type="title"/>
          </p:nvPr>
        </p:nvSpPr>
        <p:spPr>
          <a:xfrm>
            <a:off x="1154955" y="973667"/>
            <a:ext cx="2942210" cy="4833745"/>
          </a:xfrm>
        </p:spPr>
        <p:txBody>
          <a:bodyPr>
            <a:normAutofit/>
          </a:bodyPr>
          <a:lstStyle/>
          <a:p>
            <a:r>
              <a:rPr lang="en-US" sz="2800" dirty="0">
                <a:solidFill>
                  <a:srgbClr val="EBEBEB"/>
                </a:solidFill>
              </a:rPr>
              <a:t>Our Responsibilities</a:t>
            </a:r>
          </a:p>
        </p:txBody>
      </p:sp>
      <p:sp>
        <p:nvSpPr>
          <p:cNvPr id="18" name="Rectangle 17">
            <a:extLst>
              <a:ext uri="{FF2B5EF4-FFF2-40B4-BE49-F238E27FC236}">
                <a16:creationId xmlns:a16="http://schemas.microsoft.com/office/drawing/2014/main" id="{CC28BCC9-4093-4FD5-83EB-7EC297F513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lstStyle/>
          <a:p>
            <a:endParaRPr lang="en-US" dirty="0"/>
          </a:p>
        </p:txBody>
      </p:sp>
      <p:graphicFrame>
        <p:nvGraphicFramePr>
          <p:cNvPr id="5" name="Content Placeholder 2">
            <a:extLst>
              <a:ext uri="{FF2B5EF4-FFF2-40B4-BE49-F238E27FC236}">
                <a16:creationId xmlns:a16="http://schemas.microsoft.com/office/drawing/2014/main" id="{DC3F3D22-A0DB-6A96-29BE-930ED86432F5}"/>
              </a:ext>
            </a:extLst>
          </p:cNvPr>
          <p:cNvGraphicFramePr>
            <a:graphicFrameLocks noGrp="1"/>
          </p:cNvGraphicFramePr>
          <p:nvPr>
            <p:ph idx="1"/>
            <p:extLst>
              <p:ext uri="{D42A27DB-BD31-4B8C-83A1-F6EECF244321}">
                <p14:modId xmlns:p14="http://schemas.microsoft.com/office/powerpoint/2010/main" val="544370429"/>
              </p:ext>
            </p:extLst>
          </p:nvPr>
        </p:nvGraphicFramePr>
        <p:xfrm>
          <a:off x="5194300" y="808038"/>
          <a:ext cx="6391275" cy="524668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2151403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110858-E92D-C40B-333D-6E8D5907194E}"/>
              </a:ext>
            </a:extLst>
          </p:cNvPr>
          <p:cNvSpPr>
            <a:spLocks noGrp="1"/>
          </p:cNvSpPr>
          <p:nvPr>
            <p:ph type="title"/>
          </p:nvPr>
        </p:nvSpPr>
        <p:spPr/>
        <p:txBody>
          <a:bodyPr/>
          <a:lstStyle/>
          <a:p>
            <a:r>
              <a:rPr lang="en-US" dirty="0"/>
              <a:t>Student Code of Conduct and Title IX Legislation</a:t>
            </a:r>
          </a:p>
        </p:txBody>
      </p:sp>
      <p:sp>
        <p:nvSpPr>
          <p:cNvPr id="3" name="Text Placeholder 2">
            <a:extLst>
              <a:ext uri="{FF2B5EF4-FFF2-40B4-BE49-F238E27FC236}">
                <a16:creationId xmlns:a16="http://schemas.microsoft.com/office/drawing/2014/main" id="{33416EB2-5673-7957-3F23-1B3D073E9877}"/>
              </a:ext>
            </a:extLst>
          </p:cNvPr>
          <p:cNvSpPr>
            <a:spLocks noGrp="1"/>
          </p:cNvSpPr>
          <p:nvPr>
            <p:ph type="body" idx="1"/>
          </p:nvPr>
        </p:nvSpPr>
        <p:spPr>
          <a:xfrm>
            <a:off x="390905" y="2331179"/>
            <a:ext cx="4825157" cy="576262"/>
          </a:xfrm>
        </p:spPr>
        <p:txBody>
          <a:bodyPr/>
          <a:lstStyle/>
          <a:p>
            <a:r>
              <a:rPr lang="en-US" dirty="0"/>
              <a:t>Student Code of Conduct </a:t>
            </a:r>
          </a:p>
        </p:txBody>
      </p:sp>
      <p:sp>
        <p:nvSpPr>
          <p:cNvPr id="4" name="Content Placeholder 3">
            <a:extLst>
              <a:ext uri="{FF2B5EF4-FFF2-40B4-BE49-F238E27FC236}">
                <a16:creationId xmlns:a16="http://schemas.microsoft.com/office/drawing/2014/main" id="{ED445396-4ABC-E503-36D6-CC18464A6717}"/>
              </a:ext>
            </a:extLst>
          </p:cNvPr>
          <p:cNvSpPr>
            <a:spLocks noGrp="1"/>
          </p:cNvSpPr>
          <p:nvPr>
            <p:ph sz="half" idx="2"/>
          </p:nvPr>
        </p:nvSpPr>
        <p:spPr>
          <a:xfrm>
            <a:off x="390905" y="2950212"/>
            <a:ext cx="5903363" cy="1038229"/>
          </a:xfrm>
        </p:spPr>
        <p:txBody>
          <a:bodyPr>
            <a:normAutofit fontScale="92500" lnSpcReduction="10000"/>
          </a:bodyPr>
          <a:lstStyle/>
          <a:p>
            <a:r>
              <a:rPr lang="en-US" sz="1400" dirty="0"/>
              <a:t>To protect and preserve an environment conducive to educational excellence, the college has established the Student Code of Conduct and its associated processes to educate students of their academic, civic, and social responsibilities as individuals and as groups.</a:t>
            </a:r>
          </a:p>
          <a:p>
            <a:endParaRPr lang="en-US" dirty="0"/>
          </a:p>
        </p:txBody>
      </p:sp>
      <p:sp>
        <p:nvSpPr>
          <p:cNvPr id="5" name="Text Placeholder 4">
            <a:extLst>
              <a:ext uri="{FF2B5EF4-FFF2-40B4-BE49-F238E27FC236}">
                <a16:creationId xmlns:a16="http://schemas.microsoft.com/office/drawing/2014/main" id="{EBF11E25-B935-C9EC-54BF-6651E2B95002}"/>
              </a:ext>
            </a:extLst>
          </p:cNvPr>
          <p:cNvSpPr>
            <a:spLocks noGrp="1"/>
          </p:cNvSpPr>
          <p:nvPr>
            <p:ph type="body" sz="quarter" idx="3"/>
          </p:nvPr>
        </p:nvSpPr>
        <p:spPr>
          <a:xfrm>
            <a:off x="400639" y="4340841"/>
            <a:ext cx="4825159" cy="576262"/>
          </a:xfrm>
        </p:spPr>
        <p:txBody>
          <a:bodyPr/>
          <a:lstStyle/>
          <a:p>
            <a:r>
              <a:rPr lang="en-US" dirty="0"/>
              <a:t>Title IX</a:t>
            </a:r>
          </a:p>
        </p:txBody>
      </p:sp>
      <p:sp>
        <p:nvSpPr>
          <p:cNvPr id="6" name="Content Placeholder 5">
            <a:extLst>
              <a:ext uri="{FF2B5EF4-FFF2-40B4-BE49-F238E27FC236}">
                <a16:creationId xmlns:a16="http://schemas.microsoft.com/office/drawing/2014/main" id="{673764D5-8875-D4E3-DAA6-09BFC2EE7F10}"/>
              </a:ext>
            </a:extLst>
          </p:cNvPr>
          <p:cNvSpPr>
            <a:spLocks noGrp="1"/>
          </p:cNvSpPr>
          <p:nvPr>
            <p:ph sz="quarter" idx="4"/>
          </p:nvPr>
        </p:nvSpPr>
        <p:spPr>
          <a:xfrm>
            <a:off x="390904" y="4969856"/>
            <a:ext cx="6196328" cy="1159495"/>
          </a:xfrm>
        </p:spPr>
        <p:txBody>
          <a:bodyPr>
            <a:normAutofit fontScale="92500" lnSpcReduction="10000"/>
          </a:bodyPr>
          <a:lstStyle/>
          <a:p>
            <a:r>
              <a:rPr lang="en-US" sz="1400" dirty="0"/>
              <a:t>This policy is enacted to prohibit sexual harassment, including sexual discrimination, sexual assault, domestic and dating violence, stalking, and retaliation; to establish complaint procedures to investigate allegations of violations of this policy; and to provide appropriate sanctions for violations of this policy.</a:t>
            </a:r>
          </a:p>
          <a:p>
            <a:pPr marL="0" indent="0">
              <a:buNone/>
            </a:pPr>
            <a:endParaRPr lang="en-US" dirty="0"/>
          </a:p>
        </p:txBody>
      </p:sp>
      <p:pic>
        <p:nvPicPr>
          <p:cNvPr id="7" name="Picture 6" descr="A qr code on a white background&#10;&#10;Description automatically generated">
            <a:extLst>
              <a:ext uri="{FF2B5EF4-FFF2-40B4-BE49-F238E27FC236}">
                <a16:creationId xmlns:a16="http://schemas.microsoft.com/office/drawing/2014/main" id="{4E581034-8A77-71D6-FCAD-40C7A48681E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786700" y="2630378"/>
            <a:ext cx="1518223" cy="1518223"/>
          </a:xfrm>
          <a:prstGeom prst="rect">
            <a:avLst/>
          </a:prstGeom>
        </p:spPr>
      </p:pic>
      <p:grpSp>
        <p:nvGrpSpPr>
          <p:cNvPr id="9" name="Group 8">
            <a:extLst>
              <a:ext uri="{FF2B5EF4-FFF2-40B4-BE49-F238E27FC236}">
                <a16:creationId xmlns:a16="http://schemas.microsoft.com/office/drawing/2014/main" id="{F437FD6C-C23C-2CF6-069C-9A96A4520672}"/>
              </a:ext>
            </a:extLst>
          </p:cNvPr>
          <p:cNvGrpSpPr/>
          <p:nvPr/>
        </p:nvGrpSpPr>
        <p:grpSpPr>
          <a:xfrm>
            <a:off x="9268287" y="2619310"/>
            <a:ext cx="2385500" cy="3602991"/>
            <a:chOff x="8424754" y="2723466"/>
            <a:chExt cx="2539226" cy="3591038"/>
          </a:xfrm>
        </p:grpSpPr>
        <p:pic>
          <p:nvPicPr>
            <p:cNvPr id="10" name="Picture 9" descr="A green and yellow text on a black background&#10;&#10;Description automatically generated">
              <a:extLst>
                <a:ext uri="{FF2B5EF4-FFF2-40B4-BE49-F238E27FC236}">
                  <a16:creationId xmlns:a16="http://schemas.microsoft.com/office/drawing/2014/main" id="{12DD9CBB-A776-2340-DD13-02D0744CA46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424754" y="2723466"/>
              <a:ext cx="2539226" cy="3591038"/>
            </a:xfrm>
            <a:prstGeom prst="rect">
              <a:avLst/>
            </a:prstGeom>
          </p:spPr>
        </p:pic>
        <p:sp>
          <p:nvSpPr>
            <p:cNvPr id="11" name="Oval 10">
              <a:extLst>
                <a:ext uri="{FF2B5EF4-FFF2-40B4-BE49-F238E27FC236}">
                  <a16:creationId xmlns:a16="http://schemas.microsoft.com/office/drawing/2014/main" id="{805D48C7-1B4E-E8FB-DC41-69528312DF4F}"/>
                </a:ext>
              </a:extLst>
            </p:cNvPr>
            <p:cNvSpPr/>
            <p:nvPr/>
          </p:nvSpPr>
          <p:spPr>
            <a:xfrm>
              <a:off x="8513589" y="4935984"/>
              <a:ext cx="2095227" cy="843379"/>
            </a:xfrm>
            <a:prstGeom prst="ellipse">
              <a:avLst/>
            </a:prstGeom>
            <a:noFill/>
            <a:ln>
              <a:solidFill>
                <a:srgbClr val="FFCC00"/>
              </a:solidFill>
            </a:ln>
          </p:spPr>
          <p:style>
            <a:lnRef idx="2">
              <a:schemeClr val="accent4">
                <a:shade val="15000"/>
              </a:schemeClr>
            </a:lnRef>
            <a:fillRef idx="1">
              <a:schemeClr val="accent4"/>
            </a:fillRef>
            <a:effectRef idx="0">
              <a:schemeClr val="accent4"/>
            </a:effectRef>
            <a:fontRef idx="minor">
              <a:schemeClr val="lt1"/>
            </a:fontRef>
          </p:style>
          <p:txBody>
            <a:bodyPr rtlCol="0" anchor="ctr"/>
            <a:lstStyle/>
            <a:p>
              <a:pPr algn="ctr"/>
              <a:endParaRPr lang="en-US" dirty="0"/>
            </a:p>
          </p:txBody>
        </p:sp>
      </p:grpSp>
      <p:sp>
        <p:nvSpPr>
          <p:cNvPr id="12" name="TextBox 11">
            <a:extLst>
              <a:ext uri="{FF2B5EF4-FFF2-40B4-BE49-F238E27FC236}">
                <a16:creationId xmlns:a16="http://schemas.microsoft.com/office/drawing/2014/main" id="{A344D3FE-0B25-AD1A-8973-0DC8C758407A}"/>
              </a:ext>
            </a:extLst>
          </p:cNvPr>
          <p:cNvSpPr txBox="1"/>
          <p:nvPr/>
        </p:nvSpPr>
        <p:spPr>
          <a:xfrm>
            <a:off x="749790" y="3886991"/>
            <a:ext cx="2873591" cy="261610"/>
          </a:xfrm>
          <a:prstGeom prst="rect">
            <a:avLst/>
          </a:prstGeom>
          <a:noFill/>
        </p:spPr>
        <p:txBody>
          <a:bodyPr wrap="square">
            <a:spAutoFit/>
          </a:bodyPr>
          <a:lstStyle/>
          <a:p>
            <a:r>
              <a:rPr lang="en-US" sz="1100" dirty="0">
                <a:hlinkClick r:id="rId4"/>
              </a:rPr>
              <a:t>https://www.csmd.edu/studentaffairs</a:t>
            </a:r>
            <a:endParaRPr lang="en-US" sz="1100" dirty="0"/>
          </a:p>
        </p:txBody>
      </p:sp>
      <p:sp>
        <p:nvSpPr>
          <p:cNvPr id="14" name="TextBox 13">
            <a:extLst>
              <a:ext uri="{FF2B5EF4-FFF2-40B4-BE49-F238E27FC236}">
                <a16:creationId xmlns:a16="http://schemas.microsoft.com/office/drawing/2014/main" id="{E909EA32-568F-DC11-594B-A0AC48AF8784}"/>
              </a:ext>
            </a:extLst>
          </p:cNvPr>
          <p:cNvSpPr txBox="1"/>
          <p:nvPr/>
        </p:nvSpPr>
        <p:spPr>
          <a:xfrm>
            <a:off x="745120" y="5898518"/>
            <a:ext cx="6094520" cy="461665"/>
          </a:xfrm>
          <a:prstGeom prst="rect">
            <a:avLst/>
          </a:prstGeom>
          <a:noFill/>
        </p:spPr>
        <p:txBody>
          <a:bodyPr wrap="square">
            <a:spAutoFit/>
          </a:bodyPr>
          <a:lstStyle/>
          <a:p>
            <a:r>
              <a:rPr lang="en-US" sz="1200" dirty="0">
                <a:hlinkClick r:id="rId5"/>
              </a:rPr>
              <a:t>https://www.csmd.edu/about/policies/policy-on-sexual-misconduct-relationships-violence-stalking-and-retaliation.html</a:t>
            </a:r>
            <a:endParaRPr lang="en-US" sz="1200" dirty="0"/>
          </a:p>
        </p:txBody>
      </p:sp>
      <p:cxnSp>
        <p:nvCxnSpPr>
          <p:cNvPr id="16" name="Straight Connector 15">
            <a:extLst>
              <a:ext uri="{FF2B5EF4-FFF2-40B4-BE49-F238E27FC236}">
                <a16:creationId xmlns:a16="http://schemas.microsoft.com/office/drawing/2014/main" id="{53817839-FF07-B159-C484-F5F70222B0AD}"/>
              </a:ext>
            </a:extLst>
          </p:cNvPr>
          <p:cNvCxnSpPr/>
          <p:nvPr/>
        </p:nvCxnSpPr>
        <p:spPr>
          <a:xfrm>
            <a:off x="301841" y="4340841"/>
            <a:ext cx="8637973" cy="0"/>
          </a:xfrm>
          <a:prstGeom prst="line">
            <a:avLst/>
          </a:prstGeom>
        </p:spPr>
        <p:style>
          <a:lnRef idx="1">
            <a:schemeClr val="accent1"/>
          </a:lnRef>
          <a:fillRef idx="0">
            <a:schemeClr val="accent1"/>
          </a:fillRef>
          <a:effectRef idx="0">
            <a:schemeClr val="accent1"/>
          </a:effectRef>
          <a:fontRef idx="minor">
            <a:schemeClr val="tx1"/>
          </a:fontRef>
        </p:style>
      </p:cxnSp>
      <p:pic>
        <p:nvPicPr>
          <p:cNvPr id="18" name="Picture 17" descr="A qr code with dots&#10;&#10;Description automatically generated">
            <a:extLst>
              <a:ext uri="{FF2B5EF4-FFF2-40B4-BE49-F238E27FC236}">
                <a16:creationId xmlns:a16="http://schemas.microsoft.com/office/drawing/2014/main" id="{5D9F7BD6-F365-FBFF-8B8F-B6A243297F44}"/>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6786700" y="4693242"/>
            <a:ext cx="1526633" cy="1526633"/>
          </a:xfrm>
          <a:prstGeom prst="rect">
            <a:avLst/>
          </a:prstGeom>
        </p:spPr>
      </p:pic>
    </p:spTree>
    <p:extLst>
      <p:ext uri="{BB962C8B-B14F-4D97-AF65-F5344CB8AC3E}">
        <p14:creationId xmlns:p14="http://schemas.microsoft.com/office/powerpoint/2010/main" val="7488702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07156C-0814-B3FD-1707-AA0FAABD27EA}"/>
              </a:ext>
            </a:extLst>
          </p:cNvPr>
          <p:cNvSpPr>
            <a:spLocks noGrp="1"/>
          </p:cNvSpPr>
          <p:nvPr>
            <p:ph type="title"/>
          </p:nvPr>
        </p:nvSpPr>
        <p:spPr>
          <a:xfrm>
            <a:off x="1283881" y="217935"/>
            <a:ext cx="10515600" cy="1325563"/>
          </a:xfrm>
        </p:spPr>
        <p:txBody>
          <a:bodyPr/>
          <a:lstStyle/>
          <a:p>
            <a:r>
              <a:rPr lang="en-US" dirty="0"/>
              <a:t>Your Responsibilities and Consequences</a:t>
            </a:r>
          </a:p>
        </p:txBody>
      </p:sp>
      <p:sp>
        <p:nvSpPr>
          <p:cNvPr id="3" name="Text Placeholder 2">
            <a:extLst>
              <a:ext uri="{FF2B5EF4-FFF2-40B4-BE49-F238E27FC236}">
                <a16:creationId xmlns:a16="http://schemas.microsoft.com/office/drawing/2014/main" id="{8E5CCCB4-88CF-F23B-FAF8-33B20FD503DC}"/>
              </a:ext>
            </a:extLst>
          </p:cNvPr>
          <p:cNvSpPr>
            <a:spLocks noGrp="1"/>
          </p:cNvSpPr>
          <p:nvPr>
            <p:ph type="body" idx="1"/>
          </p:nvPr>
        </p:nvSpPr>
        <p:spPr>
          <a:xfrm>
            <a:off x="507334" y="2325214"/>
            <a:ext cx="5157787" cy="823912"/>
          </a:xfrm>
        </p:spPr>
        <p:txBody>
          <a:bodyPr/>
          <a:lstStyle/>
          <a:p>
            <a:r>
              <a:rPr lang="en-US" dirty="0"/>
              <a:t>Your Responsibilities</a:t>
            </a:r>
          </a:p>
        </p:txBody>
      </p:sp>
      <p:sp>
        <p:nvSpPr>
          <p:cNvPr id="4" name="Content Placeholder 3">
            <a:extLst>
              <a:ext uri="{FF2B5EF4-FFF2-40B4-BE49-F238E27FC236}">
                <a16:creationId xmlns:a16="http://schemas.microsoft.com/office/drawing/2014/main" id="{1B4AA819-C85D-6C2A-EF29-29A0DBAA0344}"/>
              </a:ext>
            </a:extLst>
          </p:cNvPr>
          <p:cNvSpPr>
            <a:spLocks noGrp="1"/>
          </p:cNvSpPr>
          <p:nvPr>
            <p:ph sz="half" idx="2"/>
          </p:nvPr>
        </p:nvSpPr>
        <p:spPr>
          <a:xfrm>
            <a:off x="688308" y="3530888"/>
            <a:ext cx="5157787" cy="3684588"/>
          </a:xfrm>
        </p:spPr>
        <p:txBody>
          <a:bodyPr>
            <a:normAutofit/>
          </a:bodyPr>
          <a:lstStyle/>
          <a:p>
            <a:r>
              <a:rPr lang="en-US" dirty="0"/>
              <a:t>Attend Classes</a:t>
            </a:r>
          </a:p>
          <a:p>
            <a:r>
              <a:rPr lang="en-US" dirty="0"/>
              <a:t>Engage with faculty and staff</a:t>
            </a:r>
          </a:p>
          <a:p>
            <a:r>
              <a:rPr lang="en-US" dirty="0"/>
              <a:t>If you see something, say something</a:t>
            </a:r>
          </a:p>
          <a:p>
            <a:r>
              <a:rPr lang="en-US" dirty="0"/>
              <a:t>Report concerning behavior</a:t>
            </a:r>
          </a:p>
          <a:p>
            <a:r>
              <a:rPr lang="en-US" dirty="0"/>
              <a:t>Know your rights as a CSM student</a:t>
            </a:r>
          </a:p>
          <a:p>
            <a:r>
              <a:rPr lang="en-US" dirty="0"/>
              <a:t>Be an active CSM Early College Student</a:t>
            </a:r>
          </a:p>
          <a:p>
            <a:endParaRPr lang="en-US" dirty="0"/>
          </a:p>
        </p:txBody>
      </p:sp>
      <p:sp>
        <p:nvSpPr>
          <p:cNvPr id="5" name="Text Placeholder 4">
            <a:extLst>
              <a:ext uri="{FF2B5EF4-FFF2-40B4-BE49-F238E27FC236}">
                <a16:creationId xmlns:a16="http://schemas.microsoft.com/office/drawing/2014/main" id="{46F87D66-F5B8-1864-3E0D-7444A67F1D43}"/>
              </a:ext>
            </a:extLst>
          </p:cNvPr>
          <p:cNvSpPr>
            <a:spLocks noGrp="1"/>
          </p:cNvSpPr>
          <p:nvPr>
            <p:ph type="body" sz="quarter" idx="3"/>
          </p:nvPr>
        </p:nvSpPr>
        <p:spPr>
          <a:xfrm>
            <a:off x="6501478" y="2325214"/>
            <a:ext cx="5183188" cy="823912"/>
          </a:xfrm>
        </p:spPr>
        <p:txBody>
          <a:bodyPr/>
          <a:lstStyle/>
          <a:p>
            <a:r>
              <a:rPr lang="en-US" dirty="0"/>
              <a:t>Consequences</a:t>
            </a:r>
          </a:p>
        </p:txBody>
      </p:sp>
      <p:sp>
        <p:nvSpPr>
          <p:cNvPr id="6" name="Content Placeholder 5">
            <a:extLst>
              <a:ext uri="{FF2B5EF4-FFF2-40B4-BE49-F238E27FC236}">
                <a16:creationId xmlns:a16="http://schemas.microsoft.com/office/drawing/2014/main" id="{A74350E5-DE32-3B8F-111A-5A7F1B82EAB2}"/>
              </a:ext>
            </a:extLst>
          </p:cNvPr>
          <p:cNvSpPr>
            <a:spLocks noGrp="1"/>
          </p:cNvSpPr>
          <p:nvPr>
            <p:ph sz="quarter" idx="4"/>
          </p:nvPr>
        </p:nvSpPr>
        <p:spPr>
          <a:xfrm>
            <a:off x="6640874" y="3530888"/>
            <a:ext cx="5183188" cy="3684588"/>
          </a:xfrm>
        </p:spPr>
        <p:txBody>
          <a:bodyPr>
            <a:normAutofit/>
          </a:bodyPr>
          <a:lstStyle/>
          <a:p>
            <a:r>
              <a:rPr lang="en-US" dirty="0"/>
              <a:t>Failing grades in courses</a:t>
            </a:r>
          </a:p>
          <a:p>
            <a:r>
              <a:rPr lang="en-US" dirty="0"/>
              <a:t>Disciplinary action (Student Code of Conduct)</a:t>
            </a:r>
          </a:p>
          <a:p>
            <a:r>
              <a:rPr lang="en-US" dirty="0"/>
              <a:t>Student Conduct Hearing</a:t>
            </a:r>
          </a:p>
          <a:p>
            <a:r>
              <a:rPr lang="en-US" dirty="0"/>
              <a:t>Suspension </a:t>
            </a:r>
          </a:p>
          <a:p>
            <a:r>
              <a:rPr lang="en-US" dirty="0"/>
              <a:t>Expulsion</a:t>
            </a:r>
          </a:p>
          <a:p>
            <a:endParaRPr lang="en-US" dirty="0"/>
          </a:p>
        </p:txBody>
      </p:sp>
    </p:spTree>
    <p:extLst>
      <p:ext uri="{BB962C8B-B14F-4D97-AF65-F5344CB8AC3E}">
        <p14:creationId xmlns:p14="http://schemas.microsoft.com/office/powerpoint/2010/main" val="1851160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grpSp>
        <p:nvGrpSpPr>
          <p:cNvPr id="9" name="Group 8">
            <a:extLst>
              <a:ext uri="{FF2B5EF4-FFF2-40B4-BE49-F238E27FC236}">
                <a16:creationId xmlns:a16="http://schemas.microsoft.com/office/drawing/2014/main" id="{2F448CB3-7B4F-45D7-B7C0-DF553DF6145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12192000" cy="6858000"/>
            <a:chOff x="0" y="0"/>
            <a:chExt cx="12192000" cy="6858000"/>
          </a:xfrm>
        </p:grpSpPr>
        <p:sp>
          <p:nvSpPr>
            <p:cNvPr id="10" name="Rectangle 9">
              <a:extLst>
                <a:ext uri="{FF2B5EF4-FFF2-40B4-BE49-F238E27FC236}">
                  <a16:creationId xmlns:a16="http://schemas.microsoft.com/office/drawing/2014/main" id="{5C5305EA-7A88-413D-BE8A-47A02476F00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11" name="Freeform 5">
              <a:extLst>
                <a:ext uri="{FF2B5EF4-FFF2-40B4-BE49-F238E27FC236}">
                  <a16:creationId xmlns:a16="http://schemas.microsoft.com/office/drawing/2014/main" id="{FCA94DB5-FE56-4A3D-BC48-31B5595197FD}"/>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rgbClr val="FFFFFF"/>
            </a:solidFill>
            <a:ln>
              <a:noFill/>
            </a:ln>
          </p:spPr>
          <p:txBody>
            <a:bodyPr/>
            <a:lstStyle/>
            <a:p>
              <a:endParaRPr lang="en-US" dirty="0"/>
            </a:p>
          </p:txBody>
        </p:sp>
      </p:grpSp>
      <p:sp>
        <p:nvSpPr>
          <p:cNvPr id="2" name="Title 1">
            <a:extLst>
              <a:ext uri="{FF2B5EF4-FFF2-40B4-BE49-F238E27FC236}">
                <a16:creationId xmlns:a16="http://schemas.microsoft.com/office/drawing/2014/main" id="{4617D35B-1317-0565-E2C4-EA2FA55F3CAC}"/>
              </a:ext>
            </a:extLst>
          </p:cNvPr>
          <p:cNvSpPr>
            <a:spLocks noGrp="1"/>
          </p:cNvSpPr>
          <p:nvPr>
            <p:ph type="title"/>
          </p:nvPr>
        </p:nvSpPr>
        <p:spPr>
          <a:xfrm>
            <a:off x="1154954" y="973668"/>
            <a:ext cx="8761413" cy="706964"/>
          </a:xfrm>
        </p:spPr>
        <p:txBody>
          <a:bodyPr>
            <a:normAutofit/>
          </a:bodyPr>
          <a:lstStyle/>
          <a:p>
            <a:pPr>
              <a:lnSpc>
                <a:spcPct val="90000"/>
              </a:lnSpc>
            </a:pPr>
            <a:r>
              <a:rPr lang="en-US" sz="3100" dirty="0">
                <a:solidFill>
                  <a:srgbClr val="FFFFFF"/>
                </a:solidFill>
              </a:rPr>
              <a:t>Unacceptable behavior on a CSM campus</a:t>
            </a:r>
          </a:p>
        </p:txBody>
      </p:sp>
      <p:sp>
        <p:nvSpPr>
          <p:cNvPr id="13" name="Rectangle 12">
            <a:extLst>
              <a:ext uri="{FF2B5EF4-FFF2-40B4-BE49-F238E27FC236}">
                <a16:creationId xmlns:a16="http://schemas.microsoft.com/office/drawing/2014/main" id="{F9ED434F-8767-46CC-B26B-5AF62FF01E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lstStyle/>
          <a:p>
            <a:endParaRPr lang="en-US" dirty="0"/>
          </a:p>
        </p:txBody>
      </p:sp>
      <p:graphicFrame>
        <p:nvGraphicFramePr>
          <p:cNvPr id="5" name="Content Placeholder 2">
            <a:extLst>
              <a:ext uri="{FF2B5EF4-FFF2-40B4-BE49-F238E27FC236}">
                <a16:creationId xmlns:a16="http://schemas.microsoft.com/office/drawing/2014/main" id="{5D5760BC-4416-B053-FB4B-4A0776760FC8}"/>
              </a:ext>
            </a:extLst>
          </p:cNvPr>
          <p:cNvGraphicFramePr>
            <a:graphicFrameLocks noGrp="1"/>
          </p:cNvGraphicFramePr>
          <p:nvPr>
            <p:ph idx="1"/>
            <p:extLst>
              <p:ext uri="{D42A27DB-BD31-4B8C-83A1-F6EECF244321}">
                <p14:modId xmlns:p14="http://schemas.microsoft.com/office/powerpoint/2010/main" val="12492010"/>
              </p:ext>
            </p:extLst>
          </p:nvPr>
        </p:nvGraphicFramePr>
        <p:xfrm>
          <a:off x="1286934" y="2324100"/>
          <a:ext cx="9625383" cy="342268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614189783"/>
      </p:ext>
    </p:extLst>
  </p:cSld>
  <p:clrMapOvr>
    <a:overrideClrMapping bg1="dk1" tx1="lt1" bg2="dk2" tx2="lt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24E43EB-867C-4B35-9A5C-E435157C72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A7C0F5DA-B59F-4F13-8BB8-FFD8F2C572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txBody>
          <a:bodyPr/>
          <a:lstStyle/>
          <a:p>
            <a:endParaRPr lang="en-US" dirty="0"/>
          </a:p>
        </p:txBody>
      </p:sp>
      <p:sp>
        <p:nvSpPr>
          <p:cNvPr id="12" name="Freeform 5">
            <a:extLst>
              <a:ext uri="{FF2B5EF4-FFF2-40B4-BE49-F238E27FC236}">
                <a16:creationId xmlns:a16="http://schemas.microsoft.com/office/drawing/2014/main" id="{9CEA1DEC-CC9E-4776-9E08-048A15BFA6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txBody>
          <a:bodyPr/>
          <a:lstStyle/>
          <a:p>
            <a:endParaRPr lang="en-US" dirty="0"/>
          </a:p>
        </p:txBody>
      </p:sp>
      <p:sp>
        <p:nvSpPr>
          <p:cNvPr id="14" name="Freeform: Shape 13">
            <a:extLst>
              <a:ext uri="{FF2B5EF4-FFF2-40B4-BE49-F238E27FC236}">
                <a16:creationId xmlns:a16="http://schemas.microsoft.com/office/drawing/2014/main" id="{9CE399CF-F4B8-4832-A8CB-B93F6B1EF4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16200000">
            <a:off x="5171964" y="-140866"/>
            <a:ext cx="6053670" cy="7139732"/>
          </a:xfrm>
          <a:custGeom>
            <a:avLst/>
            <a:gdLst>
              <a:gd name="connsiteX0" fmla="*/ 6053670 w 6053670"/>
              <a:gd name="connsiteY0" fmla="*/ 1098 h 7139732"/>
              <a:gd name="connsiteX1" fmla="*/ 6053670 w 6053670"/>
              <a:gd name="connsiteY1" fmla="*/ 1084479 h 7139732"/>
              <a:gd name="connsiteX2" fmla="*/ 6053670 w 6053670"/>
              <a:gd name="connsiteY2" fmla="*/ 1254558 h 7139732"/>
              <a:gd name="connsiteX3" fmla="*/ 6053670 w 6053670"/>
              <a:gd name="connsiteY3" fmla="*/ 7139732 h 7139732"/>
              <a:gd name="connsiteX4" fmla="*/ 0 w 6053670"/>
              <a:gd name="connsiteY4" fmla="*/ 7139732 h 7139732"/>
              <a:gd name="connsiteX5" fmla="*/ 0 w 6053670"/>
              <a:gd name="connsiteY5" fmla="*/ 1249853 h 7139732"/>
              <a:gd name="connsiteX6" fmla="*/ 0 w 6053670"/>
              <a:gd name="connsiteY6" fmla="*/ 1084479 h 7139732"/>
              <a:gd name="connsiteX7" fmla="*/ 0 w 6053670"/>
              <a:gd name="connsiteY7" fmla="*/ 0 h 7139732"/>
              <a:gd name="connsiteX8" fmla="*/ 35717 w 6053670"/>
              <a:gd name="connsiteY8" fmla="*/ 5488 h 7139732"/>
              <a:gd name="connsiteX9" fmla="*/ 140445 w 6053670"/>
              <a:gd name="connsiteY9" fmla="*/ 21641 h 7139732"/>
              <a:gd name="connsiteX10" fmla="*/ 216722 w 6053670"/>
              <a:gd name="connsiteY10" fmla="*/ 32932 h 7139732"/>
              <a:gd name="connsiteX11" fmla="*/ 307527 w 6053670"/>
              <a:gd name="connsiteY11" fmla="*/ 44850 h 7139732"/>
              <a:gd name="connsiteX12" fmla="*/ 415282 w 6053670"/>
              <a:gd name="connsiteY12" fmla="*/ 59121 h 7139732"/>
              <a:gd name="connsiteX13" fmla="*/ 534539 w 6053670"/>
              <a:gd name="connsiteY13" fmla="*/ 74175 h 7139732"/>
              <a:gd name="connsiteX14" fmla="*/ 668931 w 6053670"/>
              <a:gd name="connsiteY14" fmla="*/ 90014 h 7139732"/>
              <a:gd name="connsiteX15" fmla="*/ 815430 w 6053670"/>
              <a:gd name="connsiteY15" fmla="*/ 106794 h 7139732"/>
              <a:gd name="connsiteX16" fmla="*/ 974641 w 6053670"/>
              <a:gd name="connsiteY16" fmla="*/ 123574 h 7139732"/>
              <a:gd name="connsiteX17" fmla="*/ 1144144 w 6053670"/>
              <a:gd name="connsiteY17" fmla="*/ 140667 h 7139732"/>
              <a:gd name="connsiteX18" fmla="*/ 1326965 w 6053670"/>
              <a:gd name="connsiteY18" fmla="*/ 156506 h 7139732"/>
              <a:gd name="connsiteX19" fmla="*/ 1518261 w 6053670"/>
              <a:gd name="connsiteY19" fmla="*/ 171717 h 7139732"/>
              <a:gd name="connsiteX20" fmla="*/ 1720453 w 6053670"/>
              <a:gd name="connsiteY20" fmla="*/ 185518 h 7139732"/>
              <a:gd name="connsiteX21" fmla="*/ 1931121 w 6053670"/>
              <a:gd name="connsiteY21" fmla="*/ 198690 h 7139732"/>
              <a:gd name="connsiteX22" fmla="*/ 2150869 w 6053670"/>
              <a:gd name="connsiteY22" fmla="*/ 211079 h 7139732"/>
              <a:gd name="connsiteX23" fmla="*/ 2263467 w 6053670"/>
              <a:gd name="connsiteY23" fmla="*/ 215470 h 7139732"/>
              <a:gd name="connsiteX24" fmla="*/ 2378487 w 6053670"/>
              <a:gd name="connsiteY24" fmla="*/ 220332 h 7139732"/>
              <a:gd name="connsiteX25" fmla="*/ 2495323 w 6053670"/>
              <a:gd name="connsiteY25" fmla="*/ 224879 h 7139732"/>
              <a:gd name="connsiteX26" fmla="*/ 2612764 w 6053670"/>
              <a:gd name="connsiteY26" fmla="*/ 227859 h 7139732"/>
              <a:gd name="connsiteX27" fmla="*/ 2732627 w 6053670"/>
              <a:gd name="connsiteY27" fmla="*/ 230525 h 7139732"/>
              <a:gd name="connsiteX28" fmla="*/ 2853700 w 6053670"/>
              <a:gd name="connsiteY28" fmla="*/ 233348 h 7139732"/>
              <a:gd name="connsiteX29" fmla="*/ 2977195 w 6053670"/>
              <a:gd name="connsiteY29" fmla="*/ 235229 h 7139732"/>
              <a:gd name="connsiteX30" fmla="*/ 3101901 w 6053670"/>
              <a:gd name="connsiteY30" fmla="*/ 235229 h 7139732"/>
              <a:gd name="connsiteX31" fmla="*/ 3227817 w 6053670"/>
              <a:gd name="connsiteY31" fmla="*/ 236170 h 7139732"/>
              <a:gd name="connsiteX32" fmla="*/ 3354944 w 6053670"/>
              <a:gd name="connsiteY32" fmla="*/ 235229 h 7139732"/>
              <a:gd name="connsiteX33" fmla="*/ 3483887 w 6053670"/>
              <a:gd name="connsiteY33" fmla="*/ 233348 h 7139732"/>
              <a:gd name="connsiteX34" fmla="*/ 3612830 w 6053670"/>
              <a:gd name="connsiteY34" fmla="*/ 231623 h 7139732"/>
              <a:gd name="connsiteX35" fmla="*/ 3743590 w 6053670"/>
              <a:gd name="connsiteY35" fmla="*/ 227859 h 7139732"/>
              <a:gd name="connsiteX36" fmla="*/ 3875560 w 6053670"/>
              <a:gd name="connsiteY36" fmla="*/ 223938 h 7139732"/>
              <a:gd name="connsiteX37" fmla="*/ 4007530 w 6053670"/>
              <a:gd name="connsiteY37" fmla="*/ 219391 h 7139732"/>
              <a:gd name="connsiteX38" fmla="*/ 4140710 w 6053670"/>
              <a:gd name="connsiteY38" fmla="*/ 212961 h 7139732"/>
              <a:gd name="connsiteX39" fmla="*/ 4275102 w 6053670"/>
              <a:gd name="connsiteY39" fmla="*/ 205277 h 7139732"/>
              <a:gd name="connsiteX40" fmla="*/ 4410098 w 6053670"/>
              <a:gd name="connsiteY40" fmla="*/ 197907 h 7139732"/>
              <a:gd name="connsiteX41" fmla="*/ 4545096 w 6053670"/>
              <a:gd name="connsiteY41" fmla="*/ 188498 h 7139732"/>
              <a:gd name="connsiteX42" fmla="*/ 4681909 w 6053670"/>
              <a:gd name="connsiteY42" fmla="*/ 177207 h 7139732"/>
              <a:gd name="connsiteX43" fmla="*/ 4816905 w 6053670"/>
              <a:gd name="connsiteY43" fmla="*/ 165916 h 7139732"/>
              <a:gd name="connsiteX44" fmla="*/ 4954323 w 6053670"/>
              <a:gd name="connsiteY44" fmla="*/ 152899 h 7139732"/>
              <a:gd name="connsiteX45" fmla="*/ 5092347 w 6053670"/>
              <a:gd name="connsiteY45" fmla="*/ 138629 h 7139732"/>
              <a:gd name="connsiteX46" fmla="*/ 5228555 w 6053670"/>
              <a:gd name="connsiteY46" fmla="*/ 123574 h 7139732"/>
              <a:gd name="connsiteX47" fmla="*/ 5366578 w 6053670"/>
              <a:gd name="connsiteY47" fmla="*/ 106010 h 7139732"/>
              <a:gd name="connsiteX48" fmla="*/ 5503997 w 6053670"/>
              <a:gd name="connsiteY48" fmla="*/ 87192 h 7139732"/>
              <a:gd name="connsiteX49" fmla="*/ 5642020 w 6053670"/>
              <a:gd name="connsiteY49" fmla="*/ 68530 h 7139732"/>
              <a:gd name="connsiteX50" fmla="*/ 5779438 w 6053670"/>
              <a:gd name="connsiteY50" fmla="*/ 46733 h 7139732"/>
              <a:gd name="connsiteX51" fmla="*/ 5916251 w 6053670"/>
              <a:gd name="connsiteY51" fmla="*/ 24464 h 71397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6053670" h="7139732">
                <a:moveTo>
                  <a:pt x="6053670" y="1098"/>
                </a:moveTo>
                <a:lnTo>
                  <a:pt x="6053670" y="1084479"/>
                </a:lnTo>
                <a:lnTo>
                  <a:pt x="6053670" y="1254558"/>
                </a:lnTo>
                <a:lnTo>
                  <a:pt x="6053670" y="7139732"/>
                </a:lnTo>
                <a:lnTo>
                  <a:pt x="0" y="7139732"/>
                </a:lnTo>
                <a:lnTo>
                  <a:pt x="0" y="1249853"/>
                </a:lnTo>
                <a:lnTo>
                  <a:pt x="0" y="1084479"/>
                </a:lnTo>
                <a:lnTo>
                  <a:pt x="0" y="0"/>
                </a:lnTo>
                <a:lnTo>
                  <a:pt x="35717" y="5488"/>
                </a:lnTo>
                <a:lnTo>
                  <a:pt x="140445" y="21641"/>
                </a:lnTo>
                <a:lnTo>
                  <a:pt x="216722" y="32932"/>
                </a:lnTo>
                <a:lnTo>
                  <a:pt x="307527" y="44850"/>
                </a:lnTo>
                <a:lnTo>
                  <a:pt x="415282" y="59121"/>
                </a:lnTo>
                <a:lnTo>
                  <a:pt x="534539" y="74175"/>
                </a:lnTo>
                <a:lnTo>
                  <a:pt x="668931" y="90014"/>
                </a:lnTo>
                <a:lnTo>
                  <a:pt x="815430" y="106794"/>
                </a:lnTo>
                <a:lnTo>
                  <a:pt x="974641" y="123574"/>
                </a:lnTo>
                <a:lnTo>
                  <a:pt x="1144144" y="140667"/>
                </a:lnTo>
                <a:lnTo>
                  <a:pt x="1326965" y="156506"/>
                </a:lnTo>
                <a:lnTo>
                  <a:pt x="1518261" y="171717"/>
                </a:lnTo>
                <a:lnTo>
                  <a:pt x="1720453" y="185518"/>
                </a:lnTo>
                <a:lnTo>
                  <a:pt x="1931121" y="198690"/>
                </a:lnTo>
                <a:lnTo>
                  <a:pt x="2150869" y="211079"/>
                </a:lnTo>
                <a:lnTo>
                  <a:pt x="2263467" y="215470"/>
                </a:lnTo>
                <a:lnTo>
                  <a:pt x="2378487" y="220332"/>
                </a:lnTo>
                <a:lnTo>
                  <a:pt x="2495323" y="224879"/>
                </a:lnTo>
                <a:lnTo>
                  <a:pt x="2612764" y="227859"/>
                </a:lnTo>
                <a:lnTo>
                  <a:pt x="2732627" y="230525"/>
                </a:lnTo>
                <a:lnTo>
                  <a:pt x="2853700" y="233348"/>
                </a:lnTo>
                <a:lnTo>
                  <a:pt x="2977195" y="235229"/>
                </a:lnTo>
                <a:lnTo>
                  <a:pt x="3101901" y="235229"/>
                </a:lnTo>
                <a:lnTo>
                  <a:pt x="3227817" y="236170"/>
                </a:lnTo>
                <a:lnTo>
                  <a:pt x="3354944" y="235229"/>
                </a:lnTo>
                <a:lnTo>
                  <a:pt x="3483887" y="233348"/>
                </a:lnTo>
                <a:lnTo>
                  <a:pt x="3612830" y="231623"/>
                </a:lnTo>
                <a:lnTo>
                  <a:pt x="3743590" y="227859"/>
                </a:lnTo>
                <a:lnTo>
                  <a:pt x="3875560" y="223938"/>
                </a:lnTo>
                <a:lnTo>
                  <a:pt x="4007530" y="219391"/>
                </a:lnTo>
                <a:lnTo>
                  <a:pt x="4140710" y="212961"/>
                </a:lnTo>
                <a:lnTo>
                  <a:pt x="4275102" y="205277"/>
                </a:lnTo>
                <a:lnTo>
                  <a:pt x="4410098" y="197907"/>
                </a:lnTo>
                <a:lnTo>
                  <a:pt x="4545096" y="188498"/>
                </a:lnTo>
                <a:lnTo>
                  <a:pt x="4681909" y="177207"/>
                </a:lnTo>
                <a:lnTo>
                  <a:pt x="4816905" y="165916"/>
                </a:lnTo>
                <a:lnTo>
                  <a:pt x="4954323" y="152899"/>
                </a:lnTo>
                <a:lnTo>
                  <a:pt x="5092347" y="138629"/>
                </a:lnTo>
                <a:lnTo>
                  <a:pt x="5228555" y="123574"/>
                </a:lnTo>
                <a:lnTo>
                  <a:pt x="5366578" y="106010"/>
                </a:lnTo>
                <a:lnTo>
                  <a:pt x="5503997" y="87192"/>
                </a:lnTo>
                <a:lnTo>
                  <a:pt x="5642020" y="68530"/>
                </a:lnTo>
                <a:lnTo>
                  <a:pt x="5779438" y="46733"/>
                </a:lnTo>
                <a:lnTo>
                  <a:pt x="5916251" y="24464"/>
                </a:lnTo>
                <a:close/>
              </a:path>
            </a:pathLst>
          </a:custGeom>
          <a:solidFill>
            <a:schemeClr val="bg1"/>
          </a:solidFill>
          <a:ln>
            <a:noFill/>
          </a:ln>
        </p:spPr>
        <p:txBody>
          <a:bodyPr/>
          <a:lstStyle/>
          <a:p>
            <a:endParaRPr lang="en-US" dirty="0"/>
          </a:p>
        </p:txBody>
      </p:sp>
      <p:sp>
        <p:nvSpPr>
          <p:cNvPr id="16" name="Freeform 5">
            <a:extLst>
              <a:ext uri="{FF2B5EF4-FFF2-40B4-BE49-F238E27FC236}">
                <a16:creationId xmlns:a16="http://schemas.microsoft.com/office/drawing/2014/main" id="{1F23E73A-FDC8-462C-83C1-3AA8961449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txBody>
          <a:bodyPr/>
          <a:lstStyle/>
          <a:p>
            <a:endParaRPr lang="en-US" dirty="0"/>
          </a:p>
        </p:txBody>
      </p:sp>
      <p:sp>
        <p:nvSpPr>
          <p:cNvPr id="2" name="Title 1">
            <a:extLst>
              <a:ext uri="{FF2B5EF4-FFF2-40B4-BE49-F238E27FC236}">
                <a16:creationId xmlns:a16="http://schemas.microsoft.com/office/drawing/2014/main" id="{F9372E6B-BF8A-70FF-4616-35DB0354D63F}"/>
              </a:ext>
            </a:extLst>
          </p:cNvPr>
          <p:cNvSpPr>
            <a:spLocks noGrp="1"/>
          </p:cNvSpPr>
          <p:nvPr>
            <p:ph type="title"/>
          </p:nvPr>
        </p:nvSpPr>
        <p:spPr>
          <a:xfrm>
            <a:off x="994087" y="1130603"/>
            <a:ext cx="3342442" cy="4596794"/>
          </a:xfrm>
        </p:spPr>
        <p:txBody>
          <a:bodyPr anchor="ctr">
            <a:normAutofit/>
          </a:bodyPr>
          <a:lstStyle/>
          <a:p>
            <a:r>
              <a:rPr lang="en-US" sz="3200" dirty="0">
                <a:solidFill>
                  <a:srgbClr val="EBEBEB"/>
                </a:solidFill>
              </a:rPr>
              <a:t>College Supports</a:t>
            </a:r>
          </a:p>
        </p:txBody>
      </p:sp>
      <p:sp>
        <p:nvSpPr>
          <p:cNvPr id="3" name="Content Placeholder 2">
            <a:extLst>
              <a:ext uri="{FF2B5EF4-FFF2-40B4-BE49-F238E27FC236}">
                <a16:creationId xmlns:a16="http://schemas.microsoft.com/office/drawing/2014/main" id="{4FAD1F03-8072-03AB-A3E7-C5C930B74B52}"/>
              </a:ext>
            </a:extLst>
          </p:cNvPr>
          <p:cNvSpPr>
            <a:spLocks noGrp="1"/>
          </p:cNvSpPr>
          <p:nvPr>
            <p:ph idx="1"/>
          </p:nvPr>
        </p:nvSpPr>
        <p:spPr>
          <a:xfrm>
            <a:off x="5290077" y="437513"/>
            <a:ext cx="5502614" cy="5954325"/>
          </a:xfrm>
        </p:spPr>
        <p:txBody>
          <a:bodyPr anchor="ctr">
            <a:normAutofit/>
          </a:bodyPr>
          <a:lstStyle/>
          <a:p>
            <a:r>
              <a:rPr lang="en-US" sz="2000" dirty="0"/>
              <a:t>Student Affairs </a:t>
            </a:r>
          </a:p>
          <a:p>
            <a:r>
              <a:rPr lang="en-US" sz="2000" dirty="0"/>
              <a:t>Academic and Career Advisors</a:t>
            </a:r>
          </a:p>
          <a:p>
            <a:r>
              <a:rPr lang="en-US" sz="2000" dirty="0"/>
              <a:t>Professional Counselors</a:t>
            </a:r>
          </a:p>
          <a:p>
            <a:r>
              <a:rPr lang="en-US" sz="2000" dirty="0"/>
              <a:t>Needs Coordinator</a:t>
            </a:r>
          </a:p>
          <a:p>
            <a:r>
              <a:rPr lang="en-US" sz="2000" dirty="0"/>
              <a:t>Mentoring support</a:t>
            </a:r>
          </a:p>
          <a:p>
            <a:r>
              <a:rPr lang="en-US" sz="2000" dirty="0"/>
              <a:t>Tutoring</a:t>
            </a:r>
          </a:p>
          <a:p>
            <a:r>
              <a:rPr lang="en-US" sz="2000" dirty="0"/>
              <a:t>Leadership Opportunities</a:t>
            </a:r>
          </a:p>
          <a:p>
            <a:r>
              <a:rPr lang="en-US" sz="2000" dirty="0"/>
              <a:t>Personal Enrichment</a:t>
            </a:r>
          </a:p>
          <a:p>
            <a:r>
              <a:rPr lang="en-US" sz="2000" dirty="0"/>
              <a:t>Student Life</a:t>
            </a:r>
          </a:p>
        </p:txBody>
      </p:sp>
    </p:spTree>
    <p:extLst>
      <p:ext uri="{BB962C8B-B14F-4D97-AF65-F5344CB8AC3E}">
        <p14:creationId xmlns:p14="http://schemas.microsoft.com/office/powerpoint/2010/main" val="24192426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D37F34-7447-8073-A1CD-7E8796E4C8FF}"/>
              </a:ext>
            </a:extLst>
          </p:cNvPr>
          <p:cNvSpPr>
            <a:spLocks noGrp="1"/>
          </p:cNvSpPr>
          <p:nvPr>
            <p:ph type="title"/>
          </p:nvPr>
        </p:nvSpPr>
        <p:spPr/>
        <p:txBody>
          <a:bodyPr/>
          <a:lstStyle/>
          <a:p>
            <a:r>
              <a:rPr lang="en-US" dirty="0"/>
              <a:t>While you are on a CSM Campus you should:</a:t>
            </a:r>
          </a:p>
        </p:txBody>
      </p:sp>
      <p:sp>
        <p:nvSpPr>
          <p:cNvPr id="3" name="Content Placeholder 2">
            <a:extLst>
              <a:ext uri="{FF2B5EF4-FFF2-40B4-BE49-F238E27FC236}">
                <a16:creationId xmlns:a16="http://schemas.microsoft.com/office/drawing/2014/main" id="{2B3B7994-267C-38A2-4A6A-F977B217E126}"/>
              </a:ext>
            </a:extLst>
          </p:cNvPr>
          <p:cNvSpPr>
            <a:spLocks noGrp="1"/>
          </p:cNvSpPr>
          <p:nvPr>
            <p:ph idx="1"/>
          </p:nvPr>
        </p:nvSpPr>
        <p:spPr>
          <a:xfrm>
            <a:off x="1154954" y="2603500"/>
            <a:ext cx="9587027" cy="3416300"/>
          </a:xfrm>
        </p:spPr>
        <p:txBody>
          <a:bodyPr>
            <a:normAutofit/>
          </a:bodyPr>
          <a:lstStyle/>
          <a:p>
            <a:r>
              <a:rPr lang="en-US" dirty="0"/>
              <a:t>Value the experience and respect the learning environment</a:t>
            </a:r>
          </a:p>
          <a:p>
            <a:r>
              <a:rPr lang="en-US" dirty="0"/>
              <a:t>Take advantage of faculty, staff, and resources around you</a:t>
            </a:r>
          </a:p>
          <a:p>
            <a:r>
              <a:rPr lang="en-US" dirty="0"/>
              <a:t>If time permits, take advantage of college resources (tutoring, mentoring, PE, etc.)</a:t>
            </a:r>
          </a:p>
          <a:p>
            <a:r>
              <a:rPr lang="en-US" dirty="0"/>
              <a:t>Know your Resource people!</a:t>
            </a:r>
          </a:p>
          <a:p>
            <a:pPr algn="ctr"/>
            <a:r>
              <a:rPr lang="en-US" dirty="0"/>
              <a:t>Dr. Forrest, ST 153 </a:t>
            </a:r>
            <a:r>
              <a:rPr lang="en-US" dirty="0">
                <a:solidFill>
                  <a:schemeClr val="tx1">
                    <a:lumMod val="95000"/>
                    <a:lumOff val="5000"/>
                  </a:schemeClr>
                </a:solidFill>
                <a:hlinkClick r:id="rId2">
                  <a:extLst>
                    <a:ext uri="{A12FA001-AC4F-418D-AE19-62706E023703}">
                      <ahyp:hlinkClr xmlns:ahyp="http://schemas.microsoft.com/office/drawing/2018/hyperlinkcolor" val="tx"/>
                    </a:ext>
                  </a:extLst>
                </a:hlinkClick>
              </a:rPr>
              <a:t>lmforrest@csmd.edu</a:t>
            </a:r>
            <a:endParaRPr lang="en-US" dirty="0">
              <a:solidFill>
                <a:schemeClr val="tx1">
                  <a:lumMod val="95000"/>
                  <a:lumOff val="5000"/>
                </a:schemeClr>
              </a:solidFill>
            </a:endParaRPr>
          </a:p>
          <a:p>
            <a:pPr lvl="2" algn="ctr"/>
            <a:r>
              <a:rPr lang="en-US" sz="1800" dirty="0"/>
              <a:t> Ms. Sylvia Royster, ST 153C, </a:t>
            </a:r>
            <a:r>
              <a:rPr lang="en-US" sz="1800" dirty="0">
                <a:solidFill>
                  <a:schemeClr val="tx1">
                    <a:lumMod val="95000"/>
                    <a:lumOff val="5000"/>
                  </a:schemeClr>
                </a:solidFill>
                <a:hlinkClick r:id="rId3">
                  <a:extLst>
                    <a:ext uri="{A12FA001-AC4F-418D-AE19-62706E023703}">
                      <ahyp:hlinkClr xmlns:ahyp="http://schemas.microsoft.com/office/drawing/2018/hyperlinkcolor" val="tx"/>
                    </a:ext>
                  </a:extLst>
                </a:hlinkClick>
              </a:rPr>
              <a:t>saroyster@csmd.edu</a:t>
            </a:r>
            <a:endParaRPr lang="en-US" sz="1800" dirty="0">
              <a:solidFill>
                <a:schemeClr val="tx1">
                  <a:lumMod val="95000"/>
                  <a:lumOff val="5000"/>
                </a:schemeClr>
              </a:solidFill>
            </a:endParaRPr>
          </a:p>
          <a:p>
            <a:pPr algn="ctr"/>
            <a:r>
              <a:rPr lang="en-US" dirty="0"/>
              <a:t>Dr. Harris, AD 207, </a:t>
            </a:r>
            <a:r>
              <a:rPr lang="en-US" dirty="0">
                <a:solidFill>
                  <a:schemeClr val="tx1">
                    <a:lumMod val="95000"/>
                    <a:lumOff val="5000"/>
                  </a:schemeClr>
                </a:solidFill>
                <a:hlinkClick r:id="rId4">
                  <a:extLst>
                    <a:ext uri="{A12FA001-AC4F-418D-AE19-62706E023703}">
                      <ahyp:hlinkClr xmlns:ahyp="http://schemas.microsoft.com/office/drawing/2018/hyperlinkcolor" val="tx"/>
                    </a:ext>
                  </a:extLst>
                </a:hlinkClick>
              </a:rPr>
              <a:t>taharris1@csmd.edu</a:t>
            </a:r>
            <a:endParaRPr lang="en-US" dirty="0">
              <a:solidFill>
                <a:schemeClr val="tx1">
                  <a:lumMod val="95000"/>
                  <a:lumOff val="5000"/>
                </a:schemeClr>
              </a:solidFill>
            </a:endParaRPr>
          </a:p>
          <a:p>
            <a:pPr marL="0" indent="0" algn="ctr">
              <a:buNone/>
            </a:pPr>
            <a:endParaRPr lang="en-US" dirty="0"/>
          </a:p>
        </p:txBody>
      </p:sp>
    </p:spTree>
    <p:extLst>
      <p:ext uri="{BB962C8B-B14F-4D97-AF65-F5344CB8AC3E}">
        <p14:creationId xmlns:p14="http://schemas.microsoft.com/office/powerpoint/2010/main" val="353889138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docProps/app.xml><?xml version="1.0" encoding="utf-8"?>
<Properties xmlns="http://schemas.openxmlformats.org/officeDocument/2006/extended-properties" xmlns:vt="http://schemas.openxmlformats.org/officeDocument/2006/docPropsVTypes">
  <Template>Ion Boardroom</Template>
  <TotalTime>314</TotalTime>
  <Words>444</Words>
  <Application>Microsoft Office PowerPoint</Application>
  <PresentationFormat>Widescreen</PresentationFormat>
  <Paragraphs>56</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Century Gothic</vt:lpstr>
      <vt:lpstr>Wingdings 3</vt:lpstr>
      <vt:lpstr>Ion Boardroom</vt:lpstr>
      <vt:lpstr>Understanding Title IX and Student Conduct at CSM: Things You Need to Know</vt:lpstr>
      <vt:lpstr>Our Responsibilities</vt:lpstr>
      <vt:lpstr>Student Code of Conduct and Title IX Legislation</vt:lpstr>
      <vt:lpstr>Your Responsibilities and Consequences</vt:lpstr>
      <vt:lpstr>Unacceptable behavior on a CSM campus</vt:lpstr>
      <vt:lpstr>College Supports</vt:lpstr>
      <vt:lpstr>While you are on a CSM Campus you should:</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Understanding Title IX and Student Conduct at CSM: Things you need to know</dc:title>
  <dc:creator>Tracy Harris</dc:creator>
  <cp:lastModifiedBy>Marina De Paz-Martinez</cp:lastModifiedBy>
  <cp:revision>5</cp:revision>
  <dcterms:created xsi:type="dcterms:W3CDTF">2024-09-24T23:20:30Z</dcterms:created>
  <dcterms:modified xsi:type="dcterms:W3CDTF">2024-10-01T14:50:46Z</dcterms:modified>
</cp:coreProperties>
</file>